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jpe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34ed129dffec9da587e12110d0847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dd32455a475cd100b7dde3e7444481c2.png">    </p:cNvPr>
          <p:cNvPicPr>
            <a:picLocks noChangeAspect="1"/>
          </p:cNvPicPr>
          <p:nvPr/>
        </p:nvPicPr>
        <p:blipFill>
          <a:blip r:embed="rId2"/>
          <a:srcRect l="0" r="0" t="-1" b="-1"/>
          <a:stretch/>
        </p:blipFill>
        <p:spPr>
          <a:xfrm>
            <a:off x="0" y="0"/>
            <a:ext cx="13334695" cy="10287000"/>
          </a:xfrm>
          <a:prstGeom prst="rect">
            <a:avLst/>
          </a:prstGeom>
        </p:spPr>
      </p:pic>
      <p:pic>
        <p:nvPicPr>
          <p:cNvPr id="4" name="Image 2" descr="gen-dedup-0e8f350ca09938026ad9d0a6ccd06205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gen-dedup-70d7a79ad801674165df15f08d814e91.png">    </p:cNvPr>
          <p:cNvPicPr>
            <a:picLocks noChangeAspect="1"/>
          </p:cNvPicPr>
          <p:nvPr/>
        </p:nvPicPr>
        <p:blipFill>
          <a:blip r:embed="rId4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gen-dedup-619e1fa8d524183d1baceb067e1deada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7395" y="914400"/>
            <a:ext cx="4876800" cy="7315200"/>
          </a:xfrm>
          <a:prstGeom prst="rect">
            <a:avLst/>
          </a:prstGeom>
        </p:spPr>
      </p:pic>
      <p:pic>
        <p:nvPicPr>
          <p:cNvPr id="7" name="Image 5" descr="gen-dedup-06167ccd9c1889e394ce1f08f0f15689.png">    </p:cNvPr>
          <p:cNvPicPr>
            <a:picLocks noChangeAspect="1"/>
          </p:cNvPicPr>
          <p:nvPr/>
        </p:nvPicPr>
        <p:blipFill>
          <a:blip r:embed="rId6"/>
          <a:srcRect l="-409" r="-409" t="0" b="0"/>
          <a:stretch/>
        </p:blipFill>
        <p:spPr>
          <a:xfrm>
            <a:off x="1333195" y="1429207"/>
            <a:ext cx="3238805" cy="2834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33195" y="1714500"/>
            <a:ext cx="102111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b="1" spc="689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1996 — 2026 · 30 anos de trajetória nacional</a:t>
            </a:r>
            <a:endParaRPr lang="en-US" sz="2025" dirty="0"/>
          </a:p>
        </p:txBody>
      </p:sp>
      <p:sp>
        <p:nvSpPr>
          <p:cNvPr id="9" name="Text 1"/>
          <p:cNvSpPr txBox="1"/>
          <p:nvPr/>
        </p:nvSpPr>
        <p:spPr>
          <a:xfrm>
            <a:off x="1295705" y="2381098"/>
            <a:ext cx="10478110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150" b="1" spc="1230" kern="0" dirty="0">
                <a:solidFill>
                  <a:srgbClr val="F2E8D5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TIRULLIPA</a:t>
            </a:r>
            <a:endParaRPr lang="en-US" sz="6150" dirty="0"/>
          </a:p>
        </p:txBody>
      </p:sp>
      <p:sp>
        <p:nvSpPr>
          <p:cNvPr id="10" name="Text 2"/>
          <p:cNvSpPr txBox="1"/>
          <p:nvPr/>
        </p:nvSpPr>
        <p:spPr>
          <a:xfrm>
            <a:off x="1238098" y="3295498"/>
            <a:ext cx="11049610" cy="16861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4700" spc="-220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 VOLTAS</a:t>
            </a:r>
            <a:endParaRPr lang="en-US" sz="14700" dirty="0"/>
          </a:p>
        </p:txBody>
      </p:sp>
      <p:pic>
        <p:nvPicPr>
          <p:cNvPr id="11" name="Image 6" descr="gen-dedup-dfdafc6d289b758e1a073e44103f5acc.png">    </p:cNvPr>
          <p:cNvPicPr>
            <a:picLocks noChangeAspect="1"/>
          </p:cNvPicPr>
          <p:nvPr/>
        </p:nvPicPr>
        <p:blipFill>
          <a:blip r:embed="rId7"/>
          <a:srcRect l="0" r="0" t="-403" b="-403"/>
          <a:stretch/>
        </p:blipFill>
        <p:spPr>
          <a:xfrm>
            <a:off x="1333195" y="5600700"/>
            <a:ext cx="5905195" cy="38405"/>
          </a:xfrm>
          <a:prstGeom prst="rect">
            <a:avLst/>
          </a:prstGeom>
        </p:spPr>
      </p:pic>
      <p:sp>
        <p:nvSpPr>
          <p:cNvPr id="12" name="Text 3"/>
          <p:cNvSpPr txBox="1"/>
          <p:nvPr/>
        </p:nvSpPr>
        <p:spPr>
          <a:xfrm>
            <a:off x="1314907" y="6019495"/>
            <a:ext cx="10287000" cy="6574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650" spc="-70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“A vida é uma roda-gigante.”</a:t>
            </a:r>
            <a:endParaRPr lang="en-US" sz="4650" dirty="0"/>
          </a:p>
        </p:txBody>
      </p:sp>
      <p:sp>
        <p:nvSpPr>
          <p:cNvPr id="13" name="Text 4"/>
          <p:cNvSpPr txBox="1"/>
          <p:nvPr/>
        </p:nvSpPr>
        <p:spPr>
          <a:xfrm>
            <a:off x="1333195" y="7084771"/>
            <a:ext cx="9525305" cy="983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97"/>
              </a:lnSpc>
              <a:buNone/>
            </a:pPr>
            <a:r>
              <a:rPr lang="en-US" sz="25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30 anos. 30 histórias.</a:t>
            </a:r>
            <a:pPr algn="l" indent="0" marL="0">
              <a:lnSpc>
                <a:spcPts val="3697"/>
              </a:lnSpc>
              <a:buNone/>
            </a:pPr>
            <a:endParaRPr lang="en-US" sz="2550" dirty="0"/>
          </a:p>
          <a:p>
            <a:pPr algn="l" indent="0" marL="0">
              <a:lnSpc>
                <a:spcPts val="3697"/>
              </a:lnSpc>
              <a:buNone/>
            </a:pPr>
            <a:r>
              <a:rPr lang="en-US" sz="25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Uma vida inteira sem parar de rir.</a:t>
            </a:r>
            <a:endParaRPr lang="en-US" sz="2550" dirty="0"/>
          </a:p>
        </p:txBody>
      </p:sp>
      <p:sp>
        <p:nvSpPr>
          <p:cNvPr id="14" name="Text 5"/>
          <p:cNvSpPr txBox="1"/>
          <p:nvPr/>
        </p:nvSpPr>
        <p:spPr>
          <a:xfrm>
            <a:off x="1333195" y="8896198"/>
            <a:ext cx="857250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spc="468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Apresentação do espetáculo comemorativo · documento de trabalho</a:t>
            </a:r>
            <a:endParaRPr lang="en-US" sz="1800" dirty="0"/>
          </a:p>
        </p:txBody>
      </p:sp>
      <p:sp>
        <p:nvSpPr>
          <p:cNvPr id="15" name="Text 6"/>
          <p:cNvSpPr txBox="1"/>
          <p:nvPr/>
        </p:nvSpPr>
        <p:spPr>
          <a:xfrm>
            <a:off x="12077395" y="9048902"/>
            <a:ext cx="487741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6E68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Foto: acervo público / divulgação</a:t>
            </a:r>
            <a:pPr algn="r" indent="0" marL="0">
              <a:lnSpc>
                <a:spcPts val="2100"/>
              </a:lnSpc>
              <a:buNone/>
            </a:pPr>
            <a:endParaRPr lang="en-US" sz="1500" dirty="0"/>
          </a:p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6E68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Fundo: recriação artística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4d60895a106a197f2b950b57c258196.jpg">    </p:cNvPr>
          <p:cNvPicPr>
            <a:picLocks noChangeAspect="1"/>
          </p:cNvPicPr>
          <p:nvPr/>
        </p:nvPicPr>
        <p:blipFill>
          <a:blip r:embed="rId1">
            <a:alphaModFix amt="62000"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71e296abbf952c308d1b7fd6cb016810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0e8f350ca09938026ad9d0a6ccd06205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38098" y="1047902"/>
            <a:ext cx="6667805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spc="675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▶ REC SP 00:00:01</a:t>
            </a:r>
            <a:endParaRPr lang="en-US" sz="2250" dirty="0"/>
          </a:p>
        </p:txBody>
      </p:sp>
      <p:sp>
        <p:nvSpPr>
          <p:cNvPr id="6" name="Text 1"/>
          <p:cNvSpPr txBox="1"/>
          <p:nvPr/>
        </p:nvSpPr>
        <p:spPr>
          <a:xfrm>
            <a:off x="11620195" y="1047902"/>
            <a:ext cx="542970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2250" b="1" spc="675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CEARÁ · 1996</a:t>
            </a:r>
            <a:endParaRPr lang="en-US" sz="2250" dirty="0"/>
          </a:p>
        </p:txBody>
      </p:sp>
      <p:sp>
        <p:nvSpPr>
          <p:cNvPr id="7" name="Text 2"/>
          <p:cNvSpPr txBox="1"/>
          <p:nvPr/>
        </p:nvSpPr>
        <p:spPr>
          <a:xfrm>
            <a:off x="0" y="3696005"/>
            <a:ext cx="18288000" cy="2820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en-US" sz="9900" spc="-14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1996.</a:t>
            </a:r>
            <a:pPr algn="ctr" indent="0" marL="0">
              <a:lnSpc>
                <a:spcPct val="112000"/>
              </a:lnSpc>
              <a:buNone/>
            </a:pPr>
            <a:endParaRPr lang="en-US" sz="9900" dirty="0"/>
          </a:p>
          <a:p>
            <a:pPr algn="ctr" indent="0" marL="0">
              <a:lnSpc>
                <a:spcPct val="112000"/>
              </a:lnSpc>
              <a:buNone/>
            </a:pPr>
            <a:r>
              <a:rPr lang="en-US" sz="9900" spc="-14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Uma fita. Um menino. Um sonho.</a:t>
            </a:r>
            <a:endParaRPr lang="en-US" sz="9900" dirty="0"/>
          </a:p>
        </p:txBody>
      </p:sp>
      <p:pic>
        <p:nvPicPr>
          <p:cNvPr id="8" name="Image 3" descr="gen-dedup-072991b894e0a3b93ac3ba0cc3730424.png">    </p:cNvPr>
          <p:cNvPicPr>
            <a:picLocks noChangeAspect="1"/>
          </p:cNvPicPr>
          <p:nvPr/>
        </p:nvPicPr>
        <p:blipFill>
          <a:blip r:embed="rId4">
            <a:alphaModFix amt="80000"/>
          </a:blip>
          <a:srcRect l="0" r="0" t="-408" b="-408"/>
          <a:stretch/>
        </p:blipFill>
        <p:spPr>
          <a:xfrm>
            <a:off x="8191195" y="6724498"/>
            <a:ext cx="1904695" cy="19202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3429000" y="7139635"/>
            <a:ext cx="114300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3840"/>
              </a:lnSpc>
              <a:buNone/>
            </a:pPr>
            <a:r>
              <a:rPr lang="en-US" sz="24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espetáculo começa no escuro, com chiado de fita.</a:t>
            </a:r>
            <a:pPr algn="ctr" indent="0" marL="0">
              <a:lnSpc>
                <a:spcPts val="3840"/>
              </a:lnSpc>
              <a:buNone/>
            </a:pPr>
            <a:endParaRPr lang="en-US" sz="2400" dirty="0"/>
          </a:p>
          <a:p>
            <a:pPr algn="ctr" indent="0" marL="0">
              <a:lnSpc>
                <a:spcPts val="3840"/>
              </a:lnSpc>
              <a:buNone/>
            </a:pPr>
            <a:r>
              <a:rPr lang="en-US" sz="24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Antes de qualquer risada, o público ouve o som de onde tudo saiu.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1238098" y="9163202"/>
            <a:ext cx="158118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432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Abertura · blackout, chiado, luz baixa — nenhuma palavra ainda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45cbd9ccbccb93d70362ef4894b7000.jpg">    </p:cNvPr>
          <p:cNvPicPr>
            <a:picLocks noChangeAspect="1"/>
          </p:cNvPicPr>
          <p:nvPr/>
        </p:nvPicPr>
        <p:blipFill>
          <a:blip r:embed="rId1">
            <a:alphaModFix amt="34000"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14344d777be829b79f7dd2932a162b85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3239598" y="1772107"/>
            <a:ext cx="3829507" cy="6972300"/>
          </a:xfrm>
          <a:prstGeom prst="rect">
            <a:avLst/>
          </a:prstGeom>
          <a:solidFill>
            <a:srgbClr val="F2E8D5">
              <a:alpha val="3000"/>
            </a:srgbClr>
          </a:solidFill>
          <a:ln w="12700">
            <a:solidFill>
              <a:srgbClr val="E9B949">
                <a:alpha val="22000"/>
              </a:srgbClr>
            </a:solidFill>
            <a:prstDash val="solid"/>
          </a:ln>
        </p:spPr>
      </p:sp>
      <p:pic>
        <p:nvPicPr>
          <p:cNvPr id="5" name="Image 2" descr="gen-dedup-70d7a79ad801674165df15f08d814e91.png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1238098" y="914400"/>
            <a:ext cx="85725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 conceito</a:t>
            </a:r>
            <a:endParaRPr lang="en-US" sz="1950" dirty="0"/>
          </a:p>
        </p:txBody>
      </p:sp>
      <p:pic>
        <p:nvPicPr>
          <p:cNvPr id="7" name="Image 3" descr="gen-dedup-f985ade9110f4e29bb9ffed143755f54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1238098" y="1333195"/>
            <a:ext cx="2857500" cy="19202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1200607" y="1772107"/>
            <a:ext cx="11239805" cy="24103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9300" spc="-13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vida não para no alto nem no baixo.</a:t>
            </a:r>
            <a:endParaRPr lang="en-US" sz="9300" dirty="0"/>
          </a:p>
        </p:txBody>
      </p:sp>
      <p:pic>
        <p:nvPicPr>
          <p:cNvPr id="9" name="Image 4" descr="gen-dedup-dbf143aee2127f6d1942d054b6e6e13a.png">    </p:cNvPr>
          <p:cNvPicPr>
            <a:picLocks noChangeAspect="1"/>
          </p:cNvPicPr>
          <p:nvPr/>
        </p:nvPicPr>
        <p:blipFill>
          <a:blip r:embed="rId5"/>
          <a:srcRect l="0" r="0" t="-397" b="-397"/>
          <a:stretch/>
        </p:blipFill>
        <p:spPr>
          <a:xfrm>
            <a:off x="1238098" y="5715000"/>
            <a:ext cx="4953305" cy="38405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1218895" y="6172200"/>
            <a:ext cx="10858500" cy="5056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6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vida não dá </a:t>
            </a:r>
            <a:pPr algn="l" indent="0" marL="0">
              <a:buNone/>
            </a:pPr>
            <a:r>
              <a:rPr lang="en-US" sz="26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uma</a:t>
            </a:r>
            <a:pPr algn="l" indent="0" marL="0">
              <a:buNone/>
            </a:pPr>
            <a:r>
              <a:rPr lang="en-US" sz="26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volta. Ela continua girando.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1218895" y="6920179"/>
            <a:ext cx="10858500" cy="1438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67"/>
              </a:lnSpc>
              <a:buNone/>
            </a:pPr>
            <a:r>
              <a:rPr lang="en-US" sz="23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Às vezes se está em cima, às vezes embaixo. Às vezes se sobe profissionalmente enquanto algo pessoal desce. Quando você acha que chegou, a roda gira. Quando acha que acabou, gira outra vez.</a:t>
            </a:r>
            <a:endParaRPr lang="en-US" sz="2325" dirty="0"/>
          </a:p>
        </p:txBody>
      </p:sp>
      <p:sp>
        <p:nvSpPr>
          <p:cNvPr id="12" name="Text 5"/>
          <p:cNvSpPr txBox="1"/>
          <p:nvPr/>
        </p:nvSpPr>
        <p:spPr>
          <a:xfrm>
            <a:off x="13601700" y="2190902"/>
            <a:ext cx="30861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468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dramaturgia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13601700" y="2790749"/>
            <a:ext cx="3086100" cy="4864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450" spc="-5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Ganha</a:t>
            </a:r>
            <a:endParaRPr lang="en-US" sz="3450" dirty="0"/>
          </a:p>
        </p:txBody>
      </p:sp>
      <p:sp>
        <p:nvSpPr>
          <p:cNvPr id="14" name="Text 7"/>
          <p:cNvSpPr txBox="1"/>
          <p:nvPr/>
        </p:nvSpPr>
        <p:spPr>
          <a:xfrm>
            <a:off x="13601700" y="3367735"/>
            <a:ext cx="3086100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 aprende.</a:t>
            </a:r>
            <a:endParaRPr lang="en-US" sz="2025" dirty="0"/>
          </a:p>
        </p:txBody>
      </p:sp>
      <p:sp>
        <p:nvSpPr>
          <p:cNvPr id="15" name="Text 8"/>
          <p:cNvSpPr txBox="1"/>
          <p:nvPr/>
        </p:nvSpPr>
        <p:spPr>
          <a:xfrm>
            <a:off x="13601700" y="4077310"/>
            <a:ext cx="3086100" cy="4864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450" spc="-5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Perde</a:t>
            </a:r>
            <a:endParaRPr lang="en-US" sz="3450" dirty="0"/>
          </a:p>
        </p:txBody>
      </p:sp>
      <p:sp>
        <p:nvSpPr>
          <p:cNvPr id="16" name="Text 9"/>
          <p:cNvSpPr txBox="1"/>
          <p:nvPr/>
        </p:nvSpPr>
        <p:spPr>
          <a:xfrm>
            <a:off x="13601700" y="4654296"/>
            <a:ext cx="335493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 aprende mais ainda.</a:t>
            </a:r>
            <a:endParaRPr lang="en-US" sz="2025" dirty="0"/>
          </a:p>
        </p:txBody>
      </p:sp>
      <p:sp>
        <p:nvSpPr>
          <p:cNvPr id="17" name="Text 10"/>
          <p:cNvSpPr txBox="1"/>
          <p:nvPr/>
        </p:nvSpPr>
        <p:spPr>
          <a:xfrm>
            <a:off x="13601700" y="5364785"/>
            <a:ext cx="3086100" cy="4864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450" spc="-52" kern="0" dirty="0">
                <a:solidFill>
                  <a:srgbClr val="B8342A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Acaba</a:t>
            </a:r>
            <a:endParaRPr lang="en-US" sz="3450" dirty="0"/>
          </a:p>
        </p:txBody>
      </p:sp>
      <p:sp>
        <p:nvSpPr>
          <p:cNvPr id="18" name="Text 11"/>
          <p:cNvSpPr txBox="1"/>
          <p:nvPr/>
        </p:nvSpPr>
        <p:spPr>
          <a:xfrm>
            <a:off x="13601700" y="5941771"/>
            <a:ext cx="350946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 a roda gira de novo.</a:t>
            </a:r>
            <a:endParaRPr lang="en-US" sz="2025" dirty="0"/>
          </a:p>
        </p:txBody>
      </p:sp>
      <p:sp>
        <p:nvSpPr>
          <p:cNvPr id="19" name="Text 12"/>
          <p:cNvSpPr txBox="1"/>
          <p:nvPr/>
        </p:nvSpPr>
        <p:spPr>
          <a:xfrm>
            <a:off x="1238098" y="9068105"/>
            <a:ext cx="164976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É um show de comédia. A emoção entra depois da gargalhada — nunca antes, nunca em vez.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9095afd3fc8593b04d22cd56605756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18895" y="6667805"/>
            <a:ext cx="5210251" cy="2115007"/>
          </a:xfrm>
          <a:prstGeom prst="rect">
            <a:avLst/>
          </a:prstGeom>
          <a:solidFill>
            <a:srgbClr val="F2E8D5">
              <a:alpha val="4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1218895" y="6667805"/>
            <a:ext cx="28346" cy="2115007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6553505" y="6667805"/>
            <a:ext cx="5210251" cy="2115007"/>
          </a:xfrm>
          <a:prstGeom prst="rect">
            <a:avLst/>
          </a:prstGeom>
          <a:solidFill>
            <a:srgbClr val="F2E8D5">
              <a:alpha val="4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6553505" y="6667805"/>
            <a:ext cx="28346" cy="2115007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11887200" y="6667805"/>
            <a:ext cx="5210251" cy="2115007"/>
          </a:xfrm>
          <a:prstGeom prst="rect">
            <a:avLst/>
          </a:prstGeom>
          <a:solidFill>
            <a:srgbClr val="F2E8D5">
              <a:alpha val="4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11887200" y="6667805"/>
            <a:ext cx="28346" cy="2115007"/>
          </a:xfrm>
          <a:prstGeom prst="rect">
            <a:avLst/>
          </a:prstGeom>
          <a:solidFill>
            <a:srgbClr val="B8342A"/>
          </a:solidFill>
          <a:ln w="12700">
            <a:solidFill>
              <a:srgbClr val="B8342A">
                <a:alpha val="0"/>
              </a:srgbClr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1238098" y="875995"/>
            <a:ext cx="95253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Por que o nome importa</a:t>
            </a:r>
            <a:endParaRPr lang="en-US" sz="1950" dirty="0"/>
          </a:p>
        </p:txBody>
      </p:sp>
      <p:pic>
        <p:nvPicPr>
          <p:cNvPr id="11" name="Image 2" descr="gen-dedup-f985ade9110f4e29bb9ffed143755f5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1238098" y="1295705"/>
            <a:ext cx="2857500" cy="1920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00607" y="1714500"/>
            <a:ext cx="15811805" cy="2067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800" spc="-117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“30 anos” é um número.</a:t>
            </a:r>
            <a:pPr algn="l" indent="0" marL="0">
              <a:lnSpc>
                <a:spcPct val="104000"/>
              </a:lnSpc>
              <a:buNone/>
            </a:pPr>
            <a:endParaRPr lang="en-US" sz="78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7800" spc="-117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“30 voltas” é uma vida.</a:t>
            </a:r>
            <a:endParaRPr lang="en-US" sz="7800" dirty="0"/>
          </a:p>
        </p:txBody>
      </p:sp>
      <p:pic>
        <p:nvPicPr>
          <p:cNvPr id="13" name="Image 3" descr="gen-dedup-dbf143aee2127f6d1942d054b6e6e13a.png">    </p:cNvPr>
          <p:cNvPicPr>
            <a:picLocks noChangeAspect="1"/>
          </p:cNvPicPr>
          <p:nvPr/>
        </p:nvPicPr>
        <p:blipFill>
          <a:blip r:embed="rId4"/>
          <a:srcRect l="0" r="0" t="-397" b="-397"/>
          <a:stretch/>
        </p:blipFill>
        <p:spPr>
          <a:xfrm>
            <a:off x="1238098" y="3924605"/>
            <a:ext cx="4953305" cy="3840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218895" y="4343400"/>
            <a:ext cx="9525305" cy="2019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24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Uma carreira de 30 anos não é uma linha que sobe. É uma roda que gira. Aniversário de carreira normalmente vira vitrine de troféu. Este não. Aqui a régua é outra: </a:t>
            </a:r>
            <a:pPr algn="l" indent="0" marL="0">
              <a:lnSpc>
                <a:spcPts val="3960"/>
              </a:lnSpc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cada volta tem um alto e um baixo, e os dois contam a mesma história.</a:t>
            </a:r>
            <a:endParaRPr lang="en-US" sz="2475" dirty="0"/>
          </a:p>
        </p:txBody>
      </p:sp>
      <p:sp>
        <p:nvSpPr>
          <p:cNvPr id="15" name="Text 9"/>
          <p:cNvSpPr txBox="1"/>
          <p:nvPr/>
        </p:nvSpPr>
        <p:spPr>
          <a:xfrm>
            <a:off x="1580998" y="6953098"/>
            <a:ext cx="44961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VOLTA</a:t>
            </a:r>
            <a:endParaRPr lang="en-US" sz="1650" dirty="0"/>
          </a:p>
        </p:txBody>
      </p:sp>
      <p:sp>
        <p:nvSpPr>
          <p:cNvPr id="16" name="Text 10"/>
          <p:cNvSpPr txBox="1"/>
          <p:nvPr/>
        </p:nvSpPr>
        <p:spPr>
          <a:xfrm>
            <a:off x="1580998" y="7315200"/>
            <a:ext cx="4496105" cy="81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Sobe no palco,</a:t>
            </a:r>
            <a:pPr algn="l" indent="0" marL="0">
              <a:lnSpc>
                <a:spcPct val="112000"/>
              </a:lnSpc>
              <a:buNone/>
            </a:pPr>
            <a:endParaRPr lang="en-US" sz="285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desce por dentro</a:t>
            </a:r>
            <a:endParaRPr lang="en-US" sz="2850" dirty="0"/>
          </a:p>
        </p:txBody>
      </p:sp>
      <p:sp>
        <p:nvSpPr>
          <p:cNvPr id="17" name="Text 11"/>
          <p:cNvSpPr txBox="1"/>
          <p:nvPr/>
        </p:nvSpPr>
        <p:spPr>
          <a:xfrm>
            <a:off x="1580998" y="8239658"/>
            <a:ext cx="449610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Altos profissionais convivendo com baixos pessoais.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915607" y="6953098"/>
            <a:ext cx="44961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VOLTA</a:t>
            </a:r>
            <a:endParaRPr lang="en-US" sz="1650" dirty="0"/>
          </a:p>
        </p:txBody>
      </p:sp>
      <p:sp>
        <p:nvSpPr>
          <p:cNvPr id="19" name="Text 13"/>
          <p:cNvSpPr txBox="1"/>
          <p:nvPr/>
        </p:nvSpPr>
        <p:spPr>
          <a:xfrm>
            <a:off x="6915607" y="7315200"/>
            <a:ext cx="4496105" cy="81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porta fecha,</a:t>
            </a:r>
            <a:pPr algn="l" indent="0" marL="0">
              <a:lnSpc>
                <a:spcPct val="112000"/>
              </a:lnSpc>
              <a:buNone/>
            </a:pPr>
            <a:endParaRPr lang="en-US" sz="285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internet abre</a:t>
            </a:r>
            <a:endParaRPr lang="en-US" sz="2850" dirty="0"/>
          </a:p>
        </p:txBody>
      </p:sp>
      <p:sp>
        <p:nvSpPr>
          <p:cNvPr id="20" name="Text 14"/>
          <p:cNvSpPr txBox="1"/>
          <p:nvPr/>
        </p:nvSpPr>
        <p:spPr>
          <a:xfrm>
            <a:off x="6915607" y="8239658"/>
            <a:ext cx="449610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que parecia fim de caminho virou palco novo.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12249302" y="6953098"/>
            <a:ext cx="44961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B8342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VOLTA</a:t>
            </a:r>
            <a:endParaRPr lang="en-US" sz="1650" dirty="0"/>
          </a:p>
        </p:txBody>
      </p:sp>
      <p:sp>
        <p:nvSpPr>
          <p:cNvPr id="22" name="Text 16"/>
          <p:cNvSpPr txBox="1"/>
          <p:nvPr/>
        </p:nvSpPr>
        <p:spPr>
          <a:xfrm>
            <a:off x="12249302" y="7315200"/>
            <a:ext cx="4496105" cy="819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circo vira cinza,</a:t>
            </a:r>
            <a:pPr algn="l" indent="0" marL="0">
              <a:lnSpc>
                <a:spcPct val="112000"/>
              </a:lnSpc>
              <a:buNone/>
            </a:pPr>
            <a:endParaRPr lang="en-US" sz="285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e renasce</a:t>
            </a:r>
            <a:endParaRPr lang="en-US" sz="2850" dirty="0"/>
          </a:p>
        </p:txBody>
      </p:sp>
      <p:sp>
        <p:nvSpPr>
          <p:cNvPr id="23" name="Text 17"/>
          <p:cNvSpPr txBox="1"/>
          <p:nvPr/>
        </p:nvSpPr>
        <p:spPr>
          <a:xfrm>
            <a:off x="12249302" y="8239658"/>
            <a:ext cx="449610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Maio de 2026 não fechou a história. Deu mais uma volta.</a:t>
            </a:r>
            <a:endParaRPr lang="en-US" sz="1800" dirty="0"/>
          </a:p>
        </p:txBody>
      </p:sp>
      <p:sp>
        <p:nvSpPr>
          <p:cNvPr id="24" name="Text 18"/>
          <p:cNvSpPr txBox="1"/>
          <p:nvPr/>
        </p:nvSpPr>
        <p:spPr>
          <a:xfrm>
            <a:off x="11811305" y="4343400"/>
            <a:ext cx="5257800" cy="1286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1250" spc="-169" kern="0" dirty="0">
                <a:solidFill>
                  <a:srgbClr val="E9B949">
                    <a:alpha val="16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</a:t>
            </a:r>
            <a:endParaRPr lang="en-US" sz="11250" dirty="0"/>
          </a:p>
        </p:txBody>
      </p:sp>
      <p:sp>
        <p:nvSpPr>
          <p:cNvPr id="25" name="Text 19"/>
          <p:cNvSpPr txBox="1"/>
          <p:nvPr/>
        </p:nvSpPr>
        <p:spPr>
          <a:xfrm>
            <a:off x="11811305" y="5629046"/>
            <a:ext cx="52578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950" b="1" spc="468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voltas · 30 capítulos</a:t>
            </a:r>
            <a:endParaRPr lang="en-US" sz="1950" dirty="0"/>
          </a:p>
        </p:txBody>
      </p:sp>
      <p:sp>
        <p:nvSpPr>
          <p:cNvPr id="26" name="Text 20"/>
          <p:cNvSpPr txBox="1"/>
          <p:nvPr/>
        </p:nvSpPr>
        <p:spPr>
          <a:xfrm>
            <a:off x="1238098" y="9201607"/>
            <a:ext cx="158118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Nomes alternativos em teste apresentados adiante neste documento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c5da73367a3da900d74d1ae0a4327a87.jpg">    </p:cNvPr>
          <p:cNvPicPr>
            <a:picLocks noChangeAspect="1"/>
          </p:cNvPicPr>
          <p:nvPr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10668305" y="0"/>
            <a:ext cx="7619695" cy="10296885"/>
          </a:xfrm>
          <a:prstGeom prst="rect">
            <a:avLst/>
          </a:prstGeom>
        </p:spPr>
      </p:pic>
      <p:pic>
        <p:nvPicPr>
          <p:cNvPr id="3" name="Image 1" descr="gen-dedup-2197ca9bf7e17e215fac8c28c833cc2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70d7a79ad801674165df15f08d814e91.png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38098" y="914400"/>
            <a:ext cx="95253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frase dele que entrega o show</a:t>
            </a:r>
            <a:endParaRPr lang="en-US" sz="1950" dirty="0"/>
          </a:p>
        </p:txBody>
      </p:sp>
      <p:pic>
        <p:nvPicPr>
          <p:cNvPr id="6" name="Image 3" descr="gen-dedup-f985ade9110f4e29bb9ffed143755f54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1238098" y="1333195"/>
            <a:ext cx="2857500" cy="19202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123798" y="2266798"/>
            <a:ext cx="10858500" cy="43726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1700" spc="-175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“Esses altos e baixos foram demais.”</a:t>
            </a:r>
            <a:endParaRPr lang="en-US" sz="11700" dirty="0"/>
          </a:p>
        </p:txBody>
      </p:sp>
      <p:sp>
        <p:nvSpPr>
          <p:cNvPr id="8" name="Text 2"/>
          <p:cNvSpPr txBox="1"/>
          <p:nvPr/>
        </p:nvSpPr>
        <p:spPr>
          <a:xfrm>
            <a:off x="1238098" y="6724498"/>
            <a:ext cx="10287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b="1" spc="488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Tirullipa, sobre a própria carreira</a:t>
            </a:r>
            <a:endParaRPr lang="en-US" sz="1875" dirty="0"/>
          </a:p>
        </p:txBody>
      </p:sp>
      <p:pic>
        <p:nvPicPr>
          <p:cNvPr id="9" name="Image 4" descr="gen-dedup-5f10bcedd9f266ce2e00376d1a90e805.png">    </p:cNvPr>
          <p:cNvPicPr>
            <a:picLocks noChangeAspect="1"/>
          </p:cNvPicPr>
          <p:nvPr/>
        </p:nvPicPr>
        <p:blipFill>
          <a:blip r:embed="rId5"/>
          <a:srcRect l="0" r="0" t="-396" b="-396"/>
          <a:stretch/>
        </p:blipFill>
        <p:spPr>
          <a:xfrm>
            <a:off x="1238098" y="7258507"/>
            <a:ext cx="4381805" cy="38405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1218895" y="7638898"/>
            <a:ext cx="10306202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0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Ele já disse a tese do espetáculo sem saber que era uma tese.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1218895" y="8305495"/>
            <a:ext cx="9620402" cy="1314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37"/>
              </a:lnSpc>
              <a:buNone/>
            </a:pPr>
            <a:r>
              <a:rPr lang="en-US" sz="21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 mesmo relato, contou que precisou parar e descobrir uma identidade própria — porque não queria ser apenas uma cópia do pai. É esse o ponto de virada da roda: o momento em que o menino que imitava passou a inventar.</a:t>
            </a:r>
            <a:endParaRPr lang="en-US" sz="2175" dirty="0"/>
          </a:p>
        </p:txBody>
      </p:sp>
      <p:sp>
        <p:nvSpPr>
          <p:cNvPr id="12" name="Text 5"/>
          <p:cNvSpPr txBox="1"/>
          <p:nvPr/>
        </p:nvSpPr>
        <p:spPr>
          <a:xfrm>
            <a:off x="11906402" y="7591349"/>
            <a:ext cx="5143500" cy="599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6E68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Foto: acervo público / divulgação</a:t>
            </a:r>
            <a:pPr algn="r" indent="0" marL="0">
              <a:lnSpc>
                <a:spcPts val="2250"/>
              </a:lnSpc>
              <a:buNone/>
            </a:pPr>
            <a:endParaRPr lang="en-US" sz="1500" dirty="0"/>
          </a:p>
          <a:p>
            <a:pPr algn="r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6E68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Declarações conforme material auditado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9fd97cbabc56e3a318567bd404b4ab1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287000" y="1809598"/>
            <a:ext cx="6705295" cy="6705295"/>
          </a:xfrm>
          <a:prstGeom prst="ellipse">
            <a:avLst/>
          </a:prstGeom>
          <a:noFill/>
          <a:ln w="25400">
            <a:solidFill>
              <a:srgbClr val="E9B949">
                <a:alpha val="32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534802" y="2057400"/>
            <a:ext cx="6191402" cy="6191402"/>
          </a:xfrm>
          <a:prstGeom prst="ellipse">
            <a:avLst/>
          </a:prstGeom>
          <a:noFill/>
          <a:ln w="12700">
            <a:solidFill>
              <a:srgbClr val="E9B949">
                <a:alpha val="16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3392302" y="4914900"/>
            <a:ext cx="476402" cy="476402"/>
          </a:xfrm>
          <a:prstGeom prst="ellipse">
            <a:avLst/>
          </a:prstGeom>
          <a:solidFill>
            <a:srgbClr val="E9B949">
              <a:alpha val="22000"/>
            </a:srgbClr>
          </a:solidFill>
          <a:ln w="12700">
            <a:solidFill>
              <a:srgbClr val="E9B949">
                <a:alpha val="50000"/>
              </a:srgbClr>
            </a:solidFill>
            <a:prstDash val="solid"/>
          </a:ln>
        </p:spPr>
      </p:sp>
      <p:pic>
        <p:nvPicPr>
          <p:cNvPr id="6" name="Image 1" descr="gen-dedup-17b60a76c567c78d746c24fa4a9edb2f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3496544" y="1686154"/>
            <a:ext cx="247802" cy="247802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 rot="720000">
            <a:off x="14220749" y="1768450"/>
            <a:ext cx="209398" cy="209398"/>
          </a:xfrm>
          <a:prstGeom prst="rect">
            <a:avLst/>
          </a:prstGeom>
          <a:solidFill>
            <a:srgbClr val="E9B949">
              <a:alpha val="7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01600" dist="12700" dir="16200000">
              <a:srgbClr val="e9b949">
                <a:alpha val="50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 rot="1440000">
            <a:off x="14897405" y="1976018"/>
            <a:ext cx="209398" cy="209398"/>
          </a:xfrm>
          <a:prstGeom prst="rect">
            <a:avLst/>
          </a:prstGeom>
          <a:solidFill>
            <a:srgbClr val="E9B949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 rot="2160000">
            <a:off x="15516454" y="2320747"/>
            <a:ext cx="209398" cy="209398"/>
          </a:xfrm>
          <a:prstGeom prst="rect">
            <a:avLst/>
          </a:prstGeom>
          <a:solidFill>
            <a:srgbClr val="E9B949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14300" dist="12700" dir="16200000">
              <a:srgbClr val="e9b949">
                <a:alpha val="55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 rot="2880000">
            <a:off x="16049549" y="2786177"/>
            <a:ext cx="209398" cy="209398"/>
          </a:xfrm>
          <a:prstGeom prst="rect">
            <a:avLst/>
          </a:prstGeom>
          <a:solidFill>
            <a:srgbClr val="E9B949">
              <a:alpha val="4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 rot="3600000">
            <a:off x="16472002" y="3341218"/>
            <a:ext cx="228600" cy="228600"/>
          </a:xfrm>
          <a:prstGeom prst="rect">
            <a:avLst/>
          </a:prstGeom>
          <a:solidFill>
            <a:srgbClr val="E9B949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39700" dist="12700" dir="16200000">
              <a:srgbClr val="e9b949">
                <a:alpha val="80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 rot="4320000">
            <a:off x="16772839" y="3995014"/>
            <a:ext cx="209398" cy="209398"/>
          </a:xfrm>
          <a:prstGeom prst="rect">
            <a:avLst/>
          </a:prstGeom>
          <a:solidFill>
            <a:srgbClr val="E9B949">
              <a:alpha val="5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 rot="5040000">
            <a:off x="16930116" y="4685386"/>
            <a:ext cx="209398" cy="209398"/>
          </a:xfrm>
          <a:prstGeom prst="rect">
            <a:avLst/>
          </a:prstGeom>
          <a:solidFill>
            <a:srgbClr val="E9B949">
              <a:alpha val="7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 rot="5760000">
            <a:off x="16941089" y="5393131"/>
            <a:ext cx="209398" cy="209398"/>
          </a:xfrm>
          <a:prstGeom prst="rect">
            <a:avLst/>
          </a:prstGeom>
          <a:solidFill>
            <a:srgbClr val="E9B949">
              <a:alpha val="3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 rot="6480000">
            <a:off x="16805758" y="6079846"/>
            <a:ext cx="228600" cy="228600"/>
          </a:xfrm>
          <a:prstGeom prst="rect">
            <a:avLst/>
          </a:prstGeom>
          <a:solidFill>
            <a:srgbClr val="E9B949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39700" dist="12700" dir="16200000">
              <a:srgbClr val="e9b949">
                <a:alpha val="7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 rot="7200000">
            <a:off x="16526866" y="6739128"/>
            <a:ext cx="209398" cy="209398"/>
          </a:xfrm>
          <a:prstGeom prst="rect">
            <a:avLst/>
          </a:prstGeom>
          <a:solidFill>
            <a:srgbClr val="E9B949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 rot="7920000">
            <a:off x="16119958" y="7317943"/>
            <a:ext cx="209398" cy="209398"/>
          </a:xfrm>
          <a:prstGeom prst="rect">
            <a:avLst/>
          </a:prstGeom>
          <a:solidFill>
            <a:srgbClr val="E9B949">
              <a:alpha val="5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8640000">
            <a:off x="15601493" y="7799832"/>
            <a:ext cx="209398" cy="209398"/>
          </a:xfrm>
          <a:prstGeom prst="rect">
            <a:avLst/>
          </a:prstGeom>
          <a:solidFill>
            <a:srgbClr val="E9B949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 rot="9360000">
            <a:off x="14993417" y="8162849"/>
            <a:ext cx="209398" cy="209398"/>
          </a:xfrm>
          <a:prstGeom prst="rect">
            <a:avLst/>
          </a:prstGeom>
          <a:solidFill>
            <a:srgbClr val="E9B949">
              <a:alpha val="4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 rot="10080000">
            <a:off x="14324076" y="8391449"/>
            <a:ext cx="228600" cy="228600"/>
          </a:xfrm>
          <a:prstGeom prst="rect">
            <a:avLst/>
          </a:prstGeom>
          <a:solidFill>
            <a:srgbClr val="E9B949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39700" dist="12700" dir="16200000">
              <a:srgbClr val="e9b949">
                <a:alpha val="70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 rot="10800000">
            <a:off x="13620902" y="8477402"/>
            <a:ext cx="209398" cy="209398"/>
          </a:xfrm>
          <a:prstGeom prst="rect">
            <a:avLst/>
          </a:prstGeom>
          <a:solidFill>
            <a:srgbClr val="E9B949">
              <a:alpha val="5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 rot="11520000">
            <a:off x="12915900" y="8414309"/>
            <a:ext cx="209398" cy="209398"/>
          </a:xfrm>
          <a:prstGeom prst="rect">
            <a:avLst/>
          </a:prstGeom>
          <a:solidFill>
            <a:srgbClr val="E9B949">
              <a:alpha val="6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 rot="12240000">
            <a:off x="12239244" y="8205826"/>
            <a:ext cx="209398" cy="209398"/>
          </a:xfrm>
          <a:prstGeom prst="rect">
            <a:avLst/>
          </a:prstGeom>
          <a:solidFill>
            <a:srgbClr val="E9B949">
              <a:alpha val="4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 rot="12960000">
            <a:off x="11616538" y="7862926"/>
            <a:ext cx="228600" cy="228600"/>
          </a:xfrm>
          <a:prstGeom prst="rect">
            <a:avLst/>
          </a:prstGeom>
          <a:solidFill>
            <a:srgbClr val="E9B949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14300" dist="12700" dir="16200000">
              <a:srgbClr val="e9b949">
                <a:alpha val="60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 rot="13680000">
            <a:off x="11087100" y="7395667"/>
            <a:ext cx="209398" cy="209398"/>
          </a:xfrm>
          <a:prstGeom prst="rect">
            <a:avLst/>
          </a:prstGeom>
          <a:solidFill>
            <a:srgbClr val="E9B949">
              <a:alpha val="5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 rot="14400000">
            <a:off x="10661904" y="6829654"/>
            <a:ext cx="209398" cy="209398"/>
          </a:xfrm>
          <a:prstGeom prst="rect">
            <a:avLst/>
          </a:prstGeom>
          <a:solidFill>
            <a:srgbClr val="E9B949">
              <a:alpha val="6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 rot="15120000">
            <a:off x="10363810" y="6187745"/>
            <a:ext cx="209398" cy="209398"/>
          </a:xfrm>
          <a:prstGeom prst="rect">
            <a:avLst/>
          </a:prstGeom>
          <a:solidFill>
            <a:srgbClr val="E9B949">
              <a:alpha val="3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 rot="15840000">
            <a:off x="10206533" y="5497373"/>
            <a:ext cx="209398" cy="209398"/>
          </a:xfrm>
          <a:prstGeom prst="rect">
            <a:avLst/>
          </a:prstGeom>
          <a:solidFill>
            <a:srgbClr val="E9B949">
              <a:alpha val="5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 rot="16560000">
            <a:off x="10185502" y="4788713"/>
            <a:ext cx="228600" cy="228600"/>
          </a:xfrm>
          <a:prstGeom prst="rect">
            <a:avLst/>
          </a:prstGeom>
          <a:solidFill>
            <a:srgbClr val="E9B949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14300" dist="12700" dir="16200000">
              <a:srgbClr val="e9b949">
                <a:alpha val="60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 rot="17280000">
            <a:off x="10331806" y="4094683"/>
            <a:ext cx="209398" cy="209398"/>
          </a:xfrm>
          <a:prstGeom prst="rect">
            <a:avLst/>
          </a:prstGeom>
          <a:solidFill>
            <a:srgbClr val="E9B949">
              <a:alpha val="4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 rot="18000000">
            <a:off x="10609783" y="3443630"/>
            <a:ext cx="209398" cy="209398"/>
          </a:xfrm>
          <a:prstGeom prst="rect">
            <a:avLst/>
          </a:prstGeom>
          <a:solidFill>
            <a:srgbClr val="E9B949">
              <a:alpha val="6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 rot="18720000">
            <a:off x="11016691" y="2863901"/>
            <a:ext cx="209398" cy="209398"/>
          </a:xfrm>
          <a:prstGeom prst="rect">
            <a:avLst/>
          </a:prstGeom>
          <a:solidFill>
            <a:srgbClr val="B8342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39700" dist="12700" dir="16200000">
              <a:srgbClr val="b8342a">
                <a:alpha val="60000"/>
              </a:srgbClr>
            </a:outerShdw>
          </a:effectLst>
        </p:spPr>
      </p:sp>
      <p:sp>
        <p:nvSpPr>
          <p:cNvPr id="33" name="Shape 29"/>
          <p:cNvSpPr/>
          <p:nvPr/>
        </p:nvSpPr>
        <p:spPr>
          <a:xfrm rot="19440000">
            <a:off x="11536070" y="2382012"/>
            <a:ext cx="209398" cy="209398"/>
          </a:xfrm>
          <a:prstGeom prst="rect">
            <a:avLst/>
          </a:prstGeom>
          <a:solidFill>
            <a:srgbClr val="6E6862">
              <a:alpha val="5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Shape 30"/>
          <p:cNvSpPr/>
          <p:nvPr/>
        </p:nvSpPr>
        <p:spPr>
          <a:xfrm rot="20160000">
            <a:off x="12143232" y="2018995"/>
            <a:ext cx="209398" cy="209398"/>
          </a:xfrm>
          <a:prstGeom prst="rect">
            <a:avLst/>
          </a:prstGeom>
          <a:solidFill>
            <a:srgbClr val="C4622D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14300" dist="12700" dir="16200000">
              <a:srgbClr val="c4622d">
                <a:alpha val="50000"/>
              </a:srgbClr>
            </a:outerShdw>
          </a:effectLst>
        </p:spPr>
      </p:sp>
      <p:pic>
        <p:nvPicPr>
          <p:cNvPr id="35" name="Image 2" descr="gen-dedup-f57ab22fa08883a97de16be4e7e08acc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 rot="20880000">
            <a:off x="12792456" y="1773022"/>
            <a:ext cx="293522" cy="293522"/>
          </a:xfrm>
          <a:prstGeom prst="rect">
            <a:avLst/>
          </a:prstGeom>
        </p:spPr>
      </p:pic>
      <p:sp>
        <p:nvSpPr>
          <p:cNvPr id="36" name="Text 31"/>
          <p:cNvSpPr txBox="1"/>
          <p:nvPr/>
        </p:nvSpPr>
        <p:spPr>
          <a:xfrm>
            <a:off x="1238098" y="914400"/>
            <a:ext cx="85725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roda</a:t>
            </a:r>
            <a:endParaRPr lang="en-US" sz="1950" dirty="0"/>
          </a:p>
        </p:txBody>
      </p:sp>
      <p:pic>
        <p:nvPicPr>
          <p:cNvPr id="37" name="Image 3" descr="gen-dedup-f985ade9110f4e29bb9ffed143755f54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1238098" y="1333195"/>
            <a:ext cx="2857500" cy="19202"/>
          </a:xfrm>
          <a:prstGeom prst="rect">
            <a:avLst/>
          </a:prstGeom>
        </p:spPr>
      </p:pic>
      <p:sp>
        <p:nvSpPr>
          <p:cNvPr id="38" name="Text 32"/>
          <p:cNvSpPr txBox="1"/>
          <p:nvPr/>
        </p:nvSpPr>
        <p:spPr>
          <a:xfrm>
            <a:off x="1200607" y="1867205"/>
            <a:ext cx="7620610" cy="190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200" spc="-10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 cabines.</a:t>
            </a:r>
            <a:pPr algn="l" indent="0" marL="0">
              <a:lnSpc>
                <a:spcPct val="104000"/>
              </a:lnSpc>
              <a:buNone/>
            </a:pPr>
            <a:endParaRPr lang="en-US" sz="72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7200" spc="-10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 capítulos.</a:t>
            </a:r>
            <a:endParaRPr lang="en-US" sz="7200" dirty="0"/>
          </a:p>
        </p:txBody>
      </p:sp>
      <p:pic>
        <p:nvPicPr>
          <p:cNvPr id="39" name="Image 4" descr="gen-dedup-3147e62b9c3ab2de288b8e6319f95809.png">    </p:cNvPr>
          <p:cNvPicPr>
            <a:picLocks noChangeAspect="1"/>
          </p:cNvPicPr>
          <p:nvPr/>
        </p:nvPicPr>
        <p:blipFill>
          <a:blip r:embed="rId5"/>
          <a:srcRect l="0" r="0" t="-400" b="-400"/>
          <a:stretch/>
        </p:blipFill>
        <p:spPr>
          <a:xfrm>
            <a:off x="1238098" y="4000500"/>
            <a:ext cx="4000500" cy="38405"/>
          </a:xfrm>
          <a:prstGeom prst="rect">
            <a:avLst/>
          </a:prstGeom>
        </p:spPr>
      </p:pic>
      <p:sp>
        <p:nvSpPr>
          <p:cNvPr id="40" name="Text 33"/>
          <p:cNvSpPr txBox="1"/>
          <p:nvPr/>
        </p:nvSpPr>
        <p:spPr>
          <a:xfrm>
            <a:off x="1218895" y="4401007"/>
            <a:ext cx="7239305" cy="18955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20"/>
              </a:lnSpc>
              <a:buNone/>
            </a:pPr>
            <a:r>
              <a:rPr lang="en-US" sz="23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Cada cabine é um capítulo da vida dele. A roda acende, apaga, gira e nunca para. Não é cenário: é o relógio do espetáculo. Quando uma cabine acende, começa uma história.</a:t>
            </a:r>
            <a:endParaRPr lang="en-US" sz="2325" dirty="0"/>
          </a:p>
        </p:txBody>
      </p:sp>
      <p:sp>
        <p:nvSpPr>
          <p:cNvPr id="41" name="Text 34"/>
          <p:cNvSpPr txBox="1"/>
          <p:nvPr/>
        </p:nvSpPr>
        <p:spPr>
          <a:xfrm>
            <a:off x="1218895" y="6537046"/>
            <a:ext cx="7239305" cy="158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Acende</a:t>
            </a:r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→ entra a memória.</a:t>
            </a:r>
            <a:pPr algn="l" indent="0" marL="0">
              <a:lnSpc>
                <a:spcPts val="3038"/>
              </a:lnSpc>
              <a:buNone/>
            </a:pPr>
            <a:endParaRPr lang="en-US" sz="202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Gira</a:t>
            </a:r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→ muda a época.</a:t>
            </a:r>
            <a:pPr algn="l" indent="0" marL="0">
              <a:lnSpc>
                <a:spcPts val="3038"/>
              </a:lnSpc>
              <a:buNone/>
            </a:pPr>
            <a:endParaRPr lang="en-US" sz="202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B8342A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Apaga</a:t>
            </a:r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→ alguma coisa se perdeu.</a:t>
            </a:r>
            <a:pPr algn="l" indent="0" marL="0">
              <a:lnSpc>
                <a:spcPts val="3038"/>
              </a:lnSpc>
              <a:buNone/>
            </a:pPr>
            <a:endParaRPr lang="en-US" sz="202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Reacende</a:t>
            </a:r>
            <a:pPr algn="l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→ ele continuou.</a:t>
            </a:r>
            <a:endParaRPr lang="en-US" sz="2025" dirty="0"/>
          </a:p>
        </p:txBody>
      </p:sp>
      <p:sp>
        <p:nvSpPr>
          <p:cNvPr id="42" name="Text 35"/>
          <p:cNvSpPr txBox="1"/>
          <p:nvPr/>
        </p:nvSpPr>
        <p:spPr>
          <a:xfrm>
            <a:off x="9620402" y="9258300"/>
            <a:ext cx="8001000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Esquema conceitual · </a:t>
            </a:r>
            <a:pPr algn="ctr" indent="0" marL="0">
              <a:buNone/>
            </a:pPr>
            <a:r>
              <a:rPr lang="en-US" sz="1725" b="1" spc="345" kern="0" dirty="0">
                <a:solidFill>
                  <a:srgbClr val="B8342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vermelho</a:t>
            </a:r>
            <a:pPr algn="ctr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 = a cabine do fogo · </a:t>
            </a:r>
            <a:pPr algn="ctr" indent="0" marL="0">
              <a:buNone/>
            </a:pPr>
            <a:r>
              <a:rPr lang="en-US" sz="1725" b="1" spc="345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terracota</a:t>
            </a:r>
            <a:pPr algn="ctr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 = a reconstrução</a:t>
            </a:r>
            <a:endParaRPr lang="en-US" sz="17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31ce5eccd424963b0a59106d73eeb01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18895" y="4095598"/>
            <a:ext cx="3143707" cy="4038905"/>
          </a:xfrm>
          <a:prstGeom prst="rect">
            <a:avLst/>
          </a:prstGeom>
          <a:solidFill>
            <a:srgbClr val="8B6F47">
              <a:alpha val="16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1218895" y="4095598"/>
            <a:ext cx="3143707" cy="38405"/>
          </a:xfrm>
          <a:prstGeom prst="rect">
            <a:avLst/>
          </a:prstGeom>
          <a:solidFill>
            <a:srgbClr val="8B6F47"/>
          </a:solidFill>
          <a:ln w="12700">
            <a:solidFill>
              <a:srgbClr val="8B6F47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4552798" y="4095598"/>
            <a:ext cx="3143707" cy="4038905"/>
          </a:xfrm>
          <a:prstGeom prst="rect">
            <a:avLst/>
          </a:prstGeom>
          <a:solidFill>
            <a:srgbClr val="C4622D">
              <a:alpha val="16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4552798" y="4095598"/>
            <a:ext cx="3143707" cy="38405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7886700" y="4095598"/>
            <a:ext cx="3143707" cy="4038905"/>
          </a:xfrm>
          <a:prstGeom prst="rect">
            <a:avLst/>
          </a:prstGeom>
          <a:solidFill>
            <a:srgbClr val="E9B949">
              <a:alpha val="14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7886700" y="4095598"/>
            <a:ext cx="3143707" cy="38405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1220602" y="4095598"/>
            <a:ext cx="3143707" cy="4038905"/>
          </a:xfrm>
          <a:prstGeom prst="rect">
            <a:avLst/>
          </a:prstGeom>
          <a:solidFill>
            <a:srgbClr val="1A2340">
              <a:alpha val="55000"/>
            </a:srgbClr>
          </a:solidFill>
          <a:ln/>
        </p:spPr>
      </p:sp>
      <p:sp>
        <p:nvSpPr>
          <p:cNvPr id="11" name="Shape 7"/>
          <p:cNvSpPr/>
          <p:nvPr/>
        </p:nvSpPr>
        <p:spPr>
          <a:xfrm>
            <a:off x="11220602" y="4095598"/>
            <a:ext cx="3143707" cy="38405"/>
          </a:xfrm>
          <a:prstGeom prst="rect">
            <a:avLst/>
          </a:prstGeom>
          <a:solidFill>
            <a:srgbClr val="4A5A8A"/>
          </a:solidFill>
          <a:ln w="12700">
            <a:solidFill>
              <a:srgbClr val="4A5A8A">
                <a:alpha val="0"/>
              </a:srgbClr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4554505" y="4095598"/>
            <a:ext cx="2514600" cy="4038905"/>
          </a:xfrm>
          <a:prstGeom prst="rect">
            <a:avLst/>
          </a:prstGeom>
          <a:solidFill>
            <a:srgbClr val="B8342A">
              <a:alpha val="2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14554505" y="4095598"/>
            <a:ext cx="2514600" cy="38405"/>
          </a:xfrm>
          <a:prstGeom prst="rect">
            <a:avLst/>
          </a:prstGeom>
          <a:solidFill>
            <a:srgbClr val="B8342A"/>
          </a:solidFill>
          <a:ln w="12700">
            <a:solidFill>
              <a:srgbClr val="B8342A">
                <a:alpha val="0"/>
              </a:srgbClr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1238098" y="838505"/>
            <a:ext cx="95253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estrutura do espetáculo</a:t>
            </a:r>
            <a:endParaRPr lang="en-US" sz="1950" dirty="0"/>
          </a:p>
        </p:txBody>
      </p:sp>
      <p:pic>
        <p:nvPicPr>
          <p:cNvPr id="15" name="Image 2" descr="gen-dedup-f985ade9110f4e29bb9ffed143755f5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1238098" y="1257300"/>
            <a:ext cx="2857500" cy="1920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00607" y="1638605"/>
            <a:ext cx="11430000" cy="1905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7350" spc="-110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 capítulos</a:t>
            </a:r>
            <a:pPr algn="l" indent="0" marL="0">
              <a:lnSpc>
                <a:spcPct val="102000"/>
              </a:lnSpc>
              <a:buNone/>
            </a:pPr>
            <a:endParaRPr lang="en-US" sz="7350" dirty="0"/>
          </a:p>
          <a:p>
            <a:pPr algn="l" indent="0" marL="0">
              <a:lnSpc>
                <a:spcPct val="102000"/>
              </a:lnSpc>
              <a:buNone/>
            </a:pPr>
            <a:r>
              <a:rPr lang="en-US" sz="7350" spc="-110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em cinco atos</a:t>
            </a:r>
            <a:endParaRPr lang="en-US" sz="7350" dirty="0"/>
          </a:p>
        </p:txBody>
      </p:sp>
      <p:sp>
        <p:nvSpPr>
          <p:cNvPr id="17" name="Text 12"/>
          <p:cNvSpPr txBox="1"/>
          <p:nvPr/>
        </p:nvSpPr>
        <p:spPr>
          <a:xfrm>
            <a:off x="12668098" y="1727302"/>
            <a:ext cx="4381805" cy="1645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139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Cada capítulo é uma cabine.</a:t>
            </a:r>
            <a:pPr algn="r" indent="0" marL="0">
              <a:lnSpc>
                <a:spcPts val="3139"/>
              </a:lnSpc>
              <a:buNone/>
            </a:pPr>
            <a:endParaRPr lang="en-US" sz="2025" dirty="0"/>
          </a:p>
          <a:p>
            <a:pPr algn="r" indent="0" marL="0">
              <a:lnSpc>
                <a:spcPts val="3139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Cada ato é um quarto de volta.</a:t>
            </a:r>
            <a:pPr algn="r" indent="0" marL="0">
              <a:lnSpc>
                <a:spcPts val="3139"/>
              </a:lnSpc>
              <a:buNone/>
            </a:pPr>
            <a:endParaRPr lang="en-US" sz="2025" dirty="0"/>
          </a:p>
          <a:p>
            <a:pPr algn="r" indent="0" marL="0">
              <a:lnSpc>
                <a:spcPts val="3139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roda completa uma vez — e começa de novo.</a:t>
            </a:r>
            <a:endParaRPr lang="en-US" sz="2025" dirty="0"/>
          </a:p>
        </p:txBody>
      </p:sp>
      <p:sp>
        <p:nvSpPr>
          <p:cNvPr id="18" name="Text 13"/>
          <p:cNvSpPr txBox="1"/>
          <p:nvPr/>
        </p:nvSpPr>
        <p:spPr>
          <a:xfrm>
            <a:off x="1543507" y="4401007"/>
            <a:ext cx="2496312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324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1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1543507" y="4809744"/>
            <a:ext cx="2496312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450" spc="-5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Menino</a:t>
            </a:r>
            <a:endParaRPr lang="en-US" sz="3450" dirty="0"/>
          </a:p>
        </p:txBody>
      </p:sp>
      <p:sp>
        <p:nvSpPr>
          <p:cNvPr id="20" name="Text 15"/>
          <p:cNvSpPr txBox="1"/>
          <p:nvPr/>
        </p:nvSpPr>
        <p:spPr>
          <a:xfrm>
            <a:off x="1543507" y="5446166"/>
            <a:ext cx="2496312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 fascínio pelo pai à fita que atravessou o Brasil.</a:t>
            </a:r>
            <a:endParaRPr lang="en-US" sz="1875" dirty="0"/>
          </a:p>
        </p:txBody>
      </p:sp>
      <p:sp>
        <p:nvSpPr>
          <p:cNvPr id="21" name="Text 16"/>
          <p:cNvSpPr txBox="1"/>
          <p:nvPr/>
        </p:nvSpPr>
        <p:spPr>
          <a:xfrm>
            <a:off x="1543507" y="6691579"/>
            <a:ext cx="2969971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Capítulos 01 – 08</a:t>
            </a:r>
            <a:endParaRPr lang="en-US" sz="1650" dirty="0"/>
          </a:p>
        </p:txBody>
      </p:sp>
      <p:sp>
        <p:nvSpPr>
          <p:cNvPr id="22" name="Text 17"/>
          <p:cNvSpPr txBox="1"/>
          <p:nvPr/>
        </p:nvSpPr>
        <p:spPr>
          <a:xfrm>
            <a:off x="4876495" y="4401007"/>
            <a:ext cx="2496312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324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2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4876495" y="4809744"/>
            <a:ext cx="2496312" cy="933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3450" spc="-5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Identidade</a:t>
            </a:r>
            <a:endParaRPr lang="en-US" sz="3450" dirty="0"/>
          </a:p>
        </p:txBody>
      </p:sp>
      <p:sp>
        <p:nvSpPr>
          <p:cNvPr id="24" name="Text 19"/>
          <p:cNvSpPr txBox="1"/>
          <p:nvPr/>
        </p:nvSpPr>
        <p:spPr>
          <a:xfrm>
            <a:off x="4876495" y="5910682"/>
            <a:ext cx="2496312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Parar de ser cópia e virar nome próprio.</a:t>
            </a:r>
            <a:endParaRPr lang="en-US" sz="1875" dirty="0"/>
          </a:p>
        </p:txBody>
      </p:sp>
      <p:sp>
        <p:nvSpPr>
          <p:cNvPr id="25" name="Text 20"/>
          <p:cNvSpPr txBox="1"/>
          <p:nvPr/>
        </p:nvSpPr>
        <p:spPr>
          <a:xfrm>
            <a:off x="4876495" y="6810451"/>
            <a:ext cx="2969971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Capítulos 09 – 14</a:t>
            </a:r>
            <a:endParaRPr lang="en-US" sz="1650" dirty="0"/>
          </a:p>
        </p:txBody>
      </p:sp>
      <p:sp>
        <p:nvSpPr>
          <p:cNvPr id="26" name="Text 21"/>
          <p:cNvSpPr txBox="1"/>
          <p:nvPr/>
        </p:nvSpPr>
        <p:spPr>
          <a:xfrm>
            <a:off x="8210398" y="4401007"/>
            <a:ext cx="2496312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3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3</a:t>
            </a:r>
            <a:endParaRPr lang="en-US" sz="1800" dirty="0"/>
          </a:p>
        </p:txBody>
      </p:sp>
      <p:sp>
        <p:nvSpPr>
          <p:cNvPr id="27" name="Text 22"/>
          <p:cNvSpPr txBox="1"/>
          <p:nvPr/>
        </p:nvSpPr>
        <p:spPr>
          <a:xfrm>
            <a:off x="8210398" y="4809744"/>
            <a:ext cx="2496312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450" spc="-5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Brasil</a:t>
            </a:r>
            <a:endParaRPr lang="en-US" sz="3450" dirty="0"/>
          </a:p>
        </p:txBody>
      </p:sp>
      <p:sp>
        <p:nvSpPr>
          <p:cNvPr id="28" name="Text 23"/>
          <p:cNvSpPr txBox="1"/>
          <p:nvPr/>
        </p:nvSpPr>
        <p:spPr>
          <a:xfrm>
            <a:off x="8210398" y="5446166"/>
            <a:ext cx="2496312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estrada, a internet e a crise que virou piada.</a:t>
            </a:r>
            <a:endParaRPr lang="en-US" sz="1875" dirty="0"/>
          </a:p>
        </p:txBody>
      </p:sp>
      <p:sp>
        <p:nvSpPr>
          <p:cNvPr id="29" name="Text 24"/>
          <p:cNvSpPr txBox="1"/>
          <p:nvPr/>
        </p:nvSpPr>
        <p:spPr>
          <a:xfrm>
            <a:off x="8210398" y="6345936"/>
            <a:ext cx="2969971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Capítulos 15 – 20</a:t>
            </a:r>
            <a:endParaRPr lang="en-US" sz="1650" dirty="0"/>
          </a:p>
        </p:txBody>
      </p:sp>
      <p:sp>
        <p:nvSpPr>
          <p:cNvPr id="30" name="Text 25"/>
          <p:cNvSpPr txBox="1"/>
          <p:nvPr/>
        </p:nvSpPr>
        <p:spPr>
          <a:xfrm>
            <a:off x="11544300" y="4401007"/>
            <a:ext cx="2496312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324" kern="0" dirty="0">
                <a:solidFill>
                  <a:srgbClr val="8FA0CC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4</a:t>
            </a:r>
            <a:endParaRPr lang="en-US" sz="1800" dirty="0"/>
          </a:p>
        </p:txBody>
      </p:sp>
      <p:sp>
        <p:nvSpPr>
          <p:cNvPr id="31" name="Text 26"/>
          <p:cNvSpPr txBox="1"/>
          <p:nvPr/>
        </p:nvSpPr>
        <p:spPr>
          <a:xfrm>
            <a:off x="11544300" y="4809744"/>
            <a:ext cx="2496312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450" spc="-5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Artista</a:t>
            </a:r>
            <a:endParaRPr lang="en-US" sz="3450" dirty="0"/>
          </a:p>
        </p:txBody>
      </p:sp>
      <p:sp>
        <p:nvSpPr>
          <p:cNvPr id="32" name="Text 27"/>
          <p:cNvSpPr txBox="1"/>
          <p:nvPr/>
        </p:nvSpPr>
        <p:spPr>
          <a:xfrm>
            <a:off x="11544300" y="5446166"/>
            <a:ext cx="2496312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Cinema, série e o lado de cá da mesa de jurado.</a:t>
            </a:r>
            <a:endParaRPr lang="en-US" sz="1875" dirty="0"/>
          </a:p>
        </p:txBody>
      </p:sp>
      <p:sp>
        <p:nvSpPr>
          <p:cNvPr id="33" name="Text 28"/>
          <p:cNvSpPr txBox="1"/>
          <p:nvPr/>
        </p:nvSpPr>
        <p:spPr>
          <a:xfrm>
            <a:off x="11544300" y="6691579"/>
            <a:ext cx="2969971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8FA0CC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Capítulos 21 – 25</a:t>
            </a:r>
            <a:endParaRPr lang="en-US" sz="1650" dirty="0"/>
          </a:p>
        </p:txBody>
      </p:sp>
      <p:sp>
        <p:nvSpPr>
          <p:cNvPr id="34" name="Text 29"/>
          <p:cNvSpPr txBox="1"/>
          <p:nvPr/>
        </p:nvSpPr>
        <p:spPr>
          <a:xfrm>
            <a:off x="14878202" y="4401007"/>
            <a:ext cx="18672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324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5</a:t>
            </a:r>
            <a:endParaRPr lang="en-US" sz="1800" dirty="0"/>
          </a:p>
        </p:txBody>
      </p:sp>
      <p:sp>
        <p:nvSpPr>
          <p:cNvPr id="35" name="Text 30"/>
          <p:cNvSpPr txBox="1"/>
          <p:nvPr/>
        </p:nvSpPr>
        <p:spPr>
          <a:xfrm>
            <a:off x="14878202" y="4809744"/>
            <a:ext cx="1867205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450" spc="-5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Circo</a:t>
            </a:r>
            <a:endParaRPr lang="en-US" sz="3450" dirty="0"/>
          </a:p>
        </p:txBody>
      </p:sp>
      <p:sp>
        <p:nvSpPr>
          <p:cNvPr id="36" name="Text 31"/>
          <p:cNvSpPr txBox="1"/>
          <p:nvPr/>
        </p:nvSpPr>
        <p:spPr>
          <a:xfrm>
            <a:off x="14878202" y="5446166"/>
            <a:ext cx="1867205" cy="6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19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sonho, o fogo e a nova lona.</a:t>
            </a:r>
            <a:endParaRPr lang="en-US" sz="1875" dirty="0"/>
          </a:p>
        </p:txBody>
      </p:sp>
      <p:sp>
        <p:nvSpPr>
          <p:cNvPr id="37" name="Text 32"/>
          <p:cNvSpPr txBox="1"/>
          <p:nvPr/>
        </p:nvSpPr>
        <p:spPr>
          <a:xfrm>
            <a:off x="14878202" y="6345936"/>
            <a:ext cx="18672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Capítulos 26 – 30</a:t>
            </a:r>
            <a:endParaRPr lang="en-US" sz="1650" dirty="0"/>
          </a:p>
        </p:txBody>
      </p:sp>
      <p:sp>
        <p:nvSpPr>
          <p:cNvPr id="38" name="Text 33"/>
          <p:cNvSpPr txBox="1"/>
          <p:nvPr/>
        </p:nvSpPr>
        <p:spPr>
          <a:xfrm>
            <a:off x="1238098" y="8781898"/>
            <a:ext cx="16497605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1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Nas páginas seguintes, os 30 capítulos com </a:t>
            </a:r>
            <a:pPr algn="l" indent="0" marL="0">
              <a:buNone/>
            </a:pPr>
            <a:r>
              <a:rPr lang="en-US" sz="21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status documental por item</a:t>
            </a:r>
            <a:pPr algn="l" indent="0" marL="0">
              <a:buNone/>
            </a:pPr>
            <a:r>
              <a:rPr lang="en-US" sz="21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porque nada entra no palco sem estar checado.</a:t>
            </a:r>
            <a:endParaRPr lang="en-US" sz="21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c0fba5ea9ffa5a4daf599a7e56b0789c.jp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bbf9070a40c1117cb3d43939798831ac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18895" y="8572500"/>
            <a:ext cx="15887700" cy="1067105"/>
          </a:xfrm>
          <a:prstGeom prst="rect">
            <a:avLst/>
          </a:prstGeom>
          <a:solidFill>
            <a:srgbClr val="E9B949">
              <a:alpha val="9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1218895" y="8572500"/>
            <a:ext cx="38405" cy="1067105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0" y="0"/>
            <a:ext cx="18288000" cy="1781251"/>
          </a:xfrm>
          <a:prstGeom prst="rect">
            <a:avLst/>
          </a:prstGeom>
          <a:solidFill>
            <a:srgbClr val="8B6F47">
              <a:alpha val="20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0" y="1772107"/>
            <a:ext cx="18288000" cy="9144"/>
          </a:xfrm>
          <a:prstGeom prst="rect">
            <a:avLst/>
          </a:prstGeom>
          <a:solidFill>
            <a:srgbClr val="8B6F47">
              <a:alpha val="50000"/>
            </a:srgbClr>
          </a:solidFill>
          <a:ln w="12700">
            <a:solidFill>
              <a:srgbClr val="8B6F47">
                <a:alpha val="0"/>
              </a:srgbClr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1238098" y="418795"/>
            <a:ext cx="1047811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b="1" spc="563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1 · CAPÍTULOS 01 – 08</a:t>
            </a:r>
            <a:endParaRPr lang="en-US" sz="1875" dirty="0"/>
          </a:p>
        </p:txBody>
      </p:sp>
      <p:sp>
        <p:nvSpPr>
          <p:cNvPr id="9" name="Text 5"/>
          <p:cNvSpPr txBox="1"/>
          <p:nvPr/>
        </p:nvSpPr>
        <p:spPr>
          <a:xfrm>
            <a:off x="1238098" y="780898"/>
            <a:ext cx="10478110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150" spc="-9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Menino</a:t>
            </a:r>
            <a:endParaRPr lang="en-US" sz="6150" dirty="0"/>
          </a:p>
        </p:txBody>
      </p:sp>
      <p:sp>
        <p:nvSpPr>
          <p:cNvPr id="10" name="Text 6"/>
          <p:cNvSpPr txBox="1"/>
          <p:nvPr/>
        </p:nvSpPr>
        <p:spPr>
          <a:xfrm>
            <a:off x="12001500" y="552298"/>
            <a:ext cx="5048402" cy="81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Sépia, chiado de fita, TV de tubo.</a:t>
            </a:r>
            <a:pPr algn="r" indent="0" marL="0">
              <a:lnSpc>
                <a:spcPts val="3038"/>
              </a:lnSpc>
              <a:buNone/>
            </a:pPr>
            <a:endParaRPr lang="en-US" sz="2025" dirty="0"/>
          </a:p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roda começa a girar devagar.</a:t>
            </a:r>
            <a:endParaRPr lang="en-US" sz="2025" dirty="0"/>
          </a:p>
        </p:txBody>
      </p:sp>
      <p:sp>
        <p:nvSpPr>
          <p:cNvPr id="11" name="Text 7"/>
          <p:cNvSpPr txBox="1"/>
          <p:nvPr/>
        </p:nvSpPr>
        <p:spPr>
          <a:xfrm>
            <a:off x="1218895" y="2381098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2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01</a:t>
            </a:r>
            <a:endParaRPr lang="en-US" sz="4200" dirty="0"/>
          </a:p>
        </p:txBody>
      </p:sp>
      <p:sp>
        <p:nvSpPr>
          <p:cNvPr id="12" name="Text 8"/>
          <p:cNvSpPr txBox="1"/>
          <p:nvPr/>
        </p:nvSpPr>
        <p:spPr>
          <a:xfrm>
            <a:off x="2381098" y="2381098"/>
            <a:ext cx="615025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infância e o fascínio pelo pai</a:t>
            </a:r>
            <a:endParaRPr lang="en-US" sz="2475" dirty="0"/>
          </a:p>
        </p:txBody>
      </p:sp>
      <p:sp>
        <p:nvSpPr>
          <p:cNvPr id="13" name="Text 9"/>
          <p:cNvSpPr txBox="1"/>
          <p:nvPr/>
        </p:nvSpPr>
        <p:spPr>
          <a:xfrm>
            <a:off x="2381098" y="2847442"/>
            <a:ext cx="61722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Crescer vendo o palhaço trabalhar e querer ser aquilo.</a:t>
            </a:r>
            <a:endParaRPr lang="en-US" sz="1875" dirty="0"/>
          </a:p>
        </p:txBody>
      </p:sp>
      <p:sp>
        <p:nvSpPr>
          <p:cNvPr id="14" name="Text 10"/>
          <p:cNvSpPr txBox="1"/>
          <p:nvPr/>
        </p:nvSpPr>
        <p:spPr>
          <a:xfrm>
            <a:off x="1218895" y="3523183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2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02</a:t>
            </a:r>
            <a:endParaRPr lang="en-US" sz="4200" dirty="0"/>
          </a:p>
        </p:txBody>
      </p:sp>
      <p:sp>
        <p:nvSpPr>
          <p:cNvPr id="15" name="Text 11"/>
          <p:cNvSpPr txBox="1"/>
          <p:nvPr/>
        </p:nvSpPr>
        <p:spPr>
          <a:xfrm>
            <a:off x="2381098" y="3523183"/>
            <a:ext cx="5287061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Tiririquinha</a:t>
            </a:r>
            <a:endParaRPr lang="en-US" sz="2475" dirty="0"/>
          </a:p>
        </p:txBody>
      </p:sp>
      <p:sp>
        <p:nvSpPr>
          <p:cNvPr id="16" name="Text 12"/>
          <p:cNvSpPr txBox="1"/>
          <p:nvPr/>
        </p:nvSpPr>
        <p:spPr>
          <a:xfrm>
            <a:off x="2381098" y="3989527"/>
            <a:ext cx="5972861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primeiro nome artístico — herdado, não escolhido.</a:t>
            </a:r>
            <a:endParaRPr lang="en-US" sz="1875" dirty="0"/>
          </a:p>
        </p:txBody>
      </p:sp>
      <p:sp>
        <p:nvSpPr>
          <p:cNvPr id="17" name="Text 13"/>
          <p:cNvSpPr txBox="1"/>
          <p:nvPr/>
        </p:nvSpPr>
        <p:spPr>
          <a:xfrm>
            <a:off x="1218895" y="4665269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2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03</a:t>
            </a:r>
            <a:endParaRPr lang="en-US" sz="4200" dirty="0"/>
          </a:p>
        </p:txBody>
      </p:sp>
      <p:sp>
        <p:nvSpPr>
          <p:cNvPr id="18" name="Text 14"/>
          <p:cNvSpPr txBox="1"/>
          <p:nvPr/>
        </p:nvSpPr>
        <p:spPr>
          <a:xfrm>
            <a:off x="2381098" y="4665269"/>
            <a:ext cx="6134710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apresentação local no Ceará</a:t>
            </a:r>
            <a:endParaRPr lang="en-US" sz="2475" dirty="0"/>
          </a:p>
        </p:txBody>
      </p:sp>
      <p:sp>
        <p:nvSpPr>
          <p:cNvPr id="19" name="Text 15"/>
          <p:cNvSpPr txBox="1"/>
          <p:nvPr/>
        </p:nvSpPr>
        <p:spPr>
          <a:xfrm>
            <a:off x="2381098" y="5131613"/>
            <a:ext cx="68205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Antes de qualquer rede nacional, um programa da terra dele.</a:t>
            </a:r>
            <a:endParaRPr lang="en-US" sz="1875" dirty="0"/>
          </a:p>
        </p:txBody>
      </p:sp>
      <p:sp>
        <p:nvSpPr>
          <p:cNvPr id="20" name="Text 16"/>
          <p:cNvSpPr txBox="1"/>
          <p:nvPr/>
        </p:nvSpPr>
        <p:spPr>
          <a:xfrm>
            <a:off x="1218895" y="5807354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04</a:t>
            </a:r>
            <a:endParaRPr lang="en-US" sz="4200" dirty="0"/>
          </a:p>
        </p:txBody>
      </p:sp>
      <p:sp>
        <p:nvSpPr>
          <p:cNvPr id="21" name="Text 17"/>
          <p:cNvSpPr txBox="1"/>
          <p:nvPr/>
        </p:nvSpPr>
        <p:spPr>
          <a:xfrm>
            <a:off x="2381098" y="5807354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fita VHS que virou passaporte</a:t>
            </a:r>
            <a:endParaRPr lang="en-US" sz="2475" dirty="0"/>
          </a:p>
        </p:txBody>
      </p:sp>
      <p:sp>
        <p:nvSpPr>
          <p:cNvPr id="22" name="Text 18"/>
          <p:cNvSpPr txBox="1"/>
          <p:nvPr/>
        </p:nvSpPr>
        <p:spPr>
          <a:xfrm>
            <a:off x="2381098" y="6273698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Gravada pelo tio Lindon Johnson e enviada ao SBT. Uma semana depois, veio o convite.</a:t>
            </a:r>
            <a:endParaRPr lang="en-US" sz="1875" dirty="0"/>
          </a:p>
        </p:txBody>
      </p:sp>
      <p:sp>
        <p:nvSpPr>
          <p:cNvPr id="23" name="Text 19"/>
          <p:cNvSpPr txBox="1"/>
          <p:nvPr/>
        </p:nvSpPr>
        <p:spPr>
          <a:xfrm>
            <a:off x="9486900" y="2381098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05</a:t>
            </a:r>
            <a:endParaRPr lang="en-US" sz="4200" dirty="0"/>
          </a:p>
        </p:txBody>
      </p:sp>
      <p:sp>
        <p:nvSpPr>
          <p:cNvPr id="24" name="Text 20"/>
          <p:cNvSpPr txBox="1"/>
          <p:nvPr/>
        </p:nvSpPr>
        <p:spPr>
          <a:xfrm>
            <a:off x="10649102" y="2381098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19/09/1996 — Domingo Legal</a:t>
            </a:r>
            <a:endParaRPr lang="en-US" sz="2475" dirty="0"/>
          </a:p>
        </p:txBody>
      </p:sp>
      <p:sp>
        <p:nvSpPr>
          <p:cNvPr id="25" name="Text 21"/>
          <p:cNvSpPr txBox="1"/>
          <p:nvPr/>
        </p:nvSpPr>
        <p:spPr>
          <a:xfrm>
            <a:off x="10649102" y="2847442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Em 1996, o Brasil conheceu Tiririquinha no Gugu. Ponto zero dos 30 anos nacionais.</a:t>
            </a:r>
            <a:endParaRPr lang="en-US" sz="1875" dirty="0"/>
          </a:p>
        </p:txBody>
      </p:sp>
      <p:sp>
        <p:nvSpPr>
          <p:cNvPr id="26" name="Text 22"/>
          <p:cNvSpPr txBox="1"/>
          <p:nvPr/>
        </p:nvSpPr>
        <p:spPr>
          <a:xfrm>
            <a:off x="9486900" y="3856939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2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06</a:t>
            </a:r>
            <a:endParaRPr lang="en-US" sz="4200" dirty="0"/>
          </a:p>
        </p:txBody>
      </p:sp>
      <p:sp>
        <p:nvSpPr>
          <p:cNvPr id="27" name="Text 23"/>
          <p:cNvSpPr txBox="1"/>
          <p:nvPr/>
        </p:nvSpPr>
        <p:spPr>
          <a:xfrm>
            <a:off x="10649102" y="3856939"/>
            <a:ext cx="615025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As primeiras aparições nacionais</a:t>
            </a:r>
            <a:endParaRPr lang="en-US" sz="2475" dirty="0"/>
          </a:p>
        </p:txBody>
      </p:sp>
      <p:sp>
        <p:nvSpPr>
          <p:cNvPr id="28" name="Text 24"/>
          <p:cNvSpPr txBox="1"/>
          <p:nvPr/>
        </p:nvSpPr>
        <p:spPr>
          <a:xfrm>
            <a:off x="10649102" y="4322369"/>
            <a:ext cx="6430061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Um menino do Ceará dentro da televisão de todo mundo.</a:t>
            </a:r>
            <a:endParaRPr lang="en-US" sz="1875" dirty="0"/>
          </a:p>
        </p:txBody>
      </p:sp>
      <p:sp>
        <p:nvSpPr>
          <p:cNvPr id="29" name="Text 25"/>
          <p:cNvSpPr txBox="1"/>
          <p:nvPr/>
        </p:nvSpPr>
        <p:spPr>
          <a:xfrm>
            <a:off x="9486900" y="4999025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2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07</a:t>
            </a:r>
            <a:endParaRPr lang="en-US" sz="4200" dirty="0"/>
          </a:p>
        </p:txBody>
      </p:sp>
      <p:sp>
        <p:nvSpPr>
          <p:cNvPr id="30" name="Text 26"/>
          <p:cNvSpPr txBox="1"/>
          <p:nvPr/>
        </p:nvSpPr>
        <p:spPr>
          <a:xfrm>
            <a:off x="10649102" y="4999025"/>
            <a:ext cx="49725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Escolinha do Barulho (1999)</a:t>
            </a:r>
            <a:endParaRPr lang="en-US" sz="2475" dirty="0"/>
          </a:p>
        </p:txBody>
      </p:sp>
      <p:sp>
        <p:nvSpPr>
          <p:cNvPr id="31" name="Text 27"/>
          <p:cNvSpPr txBox="1"/>
          <p:nvPr/>
        </p:nvSpPr>
        <p:spPr>
          <a:xfrm>
            <a:off x="10649102" y="5464454"/>
            <a:ext cx="4972507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Ainda como Tiririquinha, agora em elenco.</a:t>
            </a:r>
            <a:endParaRPr lang="en-US" sz="1875" dirty="0"/>
          </a:p>
        </p:txBody>
      </p:sp>
      <p:sp>
        <p:nvSpPr>
          <p:cNvPr id="32" name="Text 28"/>
          <p:cNvSpPr txBox="1"/>
          <p:nvPr/>
        </p:nvSpPr>
        <p:spPr>
          <a:xfrm>
            <a:off x="9486900" y="6141110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2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08</a:t>
            </a:r>
            <a:endParaRPr lang="en-US" sz="4200" dirty="0"/>
          </a:p>
        </p:txBody>
      </p:sp>
      <p:sp>
        <p:nvSpPr>
          <p:cNvPr id="33" name="Text 29"/>
          <p:cNvSpPr txBox="1"/>
          <p:nvPr/>
        </p:nvSpPr>
        <p:spPr>
          <a:xfrm>
            <a:off x="10649102" y="6141110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Os anos de banda de forró</a:t>
            </a:r>
            <a:endParaRPr lang="en-US" sz="2475" dirty="0"/>
          </a:p>
        </p:txBody>
      </p:sp>
      <p:sp>
        <p:nvSpPr>
          <p:cNvPr id="34" name="Text 30"/>
          <p:cNvSpPr txBox="1"/>
          <p:nvPr/>
        </p:nvSpPr>
        <p:spPr>
          <a:xfrm>
            <a:off x="10649102" y="6606540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escola que a TV não dá: estrada, som ruim e plateia de verdade.</a:t>
            </a:r>
            <a:endParaRPr lang="en-US" sz="1875" dirty="0"/>
          </a:p>
        </p:txBody>
      </p:sp>
      <p:sp>
        <p:nvSpPr>
          <p:cNvPr id="35" name="Text 31"/>
          <p:cNvSpPr txBox="1"/>
          <p:nvPr/>
        </p:nvSpPr>
        <p:spPr>
          <a:xfrm>
            <a:off x="1600200" y="8820302"/>
            <a:ext cx="1505011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“Hoje o cabra manda um direct. Eu comecei minha carreira por SEDEX.”</a:t>
            </a:r>
            <a:endParaRPr lang="en-US" sz="2850" dirty="0"/>
          </a:p>
        </p:txBody>
      </p:sp>
      <p:sp>
        <p:nvSpPr>
          <p:cNvPr id="36" name="Text 32"/>
          <p:cNvSpPr txBox="1"/>
          <p:nvPr/>
        </p:nvSpPr>
        <p:spPr>
          <a:xfrm>
            <a:off x="1600200" y="9311335"/>
            <a:ext cx="150501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315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Exemplo de tom para o capítulo 04 — a piada vem antes da emoção</a:t>
            </a:r>
            <a:endParaRPr lang="en-US" sz="15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7d3b0b47629a8046b9a063579a0d8c75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18895" y="8401507"/>
            <a:ext cx="15887700" cy="1238098"/>
          </a:xfrm>
          <a:prstGeom prst="rect">
            <a:avLst/>
          </a:prstGeom>
          <a:solidFill>
            <a:srgbClr val="C4622D">
              <a:alpha val="10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1218895" y="8401507"/>
            <a:ext cx="38405" cy="1238098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0" y="0"/>
            <a:ext cx="18288000" cy="1781251"/>
          </a:xfrm>
          <a:prstGeom prst="rect">
            <a:avLst/>
          </a:prstGeom>
          <a:solidFill>
            <a:srgbClr val="C4622D">
              <a:alpha val="18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0" y="1772107"/>
            <a:ext cx="18288000" cy="9144"/>
          </a:xfrm>
          <a:prstGeom prst="rect">
            <a:avLst/>
          </a:prstGeom>
          <a:solidFill>
            <a:srgbClr val="C4622D">
              <a:alpha val="50000"/>
            </a:srgbClr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1238098" y="418795"/>
            <a:ext cx="1047811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b="1" spc="563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2 · CAPÍTULOS 09 – 14</a:t>
            </a:r>
            <a:endParaRPr lang="en-US" sz="1875" dirty="0"/>
          </a:p>
        </p:txBody>
      </p:sp>
      <p:sp>
        <p:nvSpPr>
          <p:cNvPr id="9" name="Text 5"/>
          <p:cNvSpPr txBox="1"/>
          <p:nvPr/>
        </p:nvSpPr>
        <p:spPr>
          <a:xfrm>
            <a:off x="1238098" y="780898"/>
            <a:ext cx="10478110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150" spc="-9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Identidade</a:t>
            </a:r>
            <a:endParaRPr lang="en-US" sz="6150" dirty="0"/>
          </a:p>
        </p:txBody>
      </p:sp>
      <p:sp>
        <p:nvSpPr>
          <p:cNvPr id="10" name="Text 6"/>
          <p:cNvSpPr txBox="1"/>
          <p:nvPr/>
        </p:nvSpPr>
        <p:spPr>
          <a:xfrm>
            <a:off x="11811305" y="552298"/>
            <a:ext cx="5239512" cy="81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ato em que ele para de imitar</a:t>
            </a:r>
            <a:pPr algn="r" indent="0" marL="0">
              <a:lnSpc>
                <a:spcPts val="3038"/>
              </a:lnSpc>
              <a:buNone/>
            </a:pPr>
            <a:endParaRPr lang="en-US" sz="2025" dirty="0"/>
          </a:p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C4622D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 passa a inventar.</a:t>
            </a:r>
            <a:endParaRPr lang="en-US" sz="2025" dirty="0"/>
          </a:p>
        </p:txBody>
      </p:sp>
      <p:sp>
        <p:nvSpPr>
          <p:cNvPr id="11" name="Text 7"/>
          <p:cNvSpPr txBox="1"/>
          <p:nvPr/>
        </p:nvSpPr>
        <p:spPr>
          <a:xfrm>
            <a:off x="1218895" y="2400300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C4622D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09</a:t>
            </a:r>
            <a:endParaRPr lang="en-US" sz="4200" dirty="0"/>
          </a:p>
        </p:txBody>
      </p:sp>
      <p:sp>
        <p:nvSpPr>
          <p:cNvPr id="12" name="Text 8"/>
          <p:cNvSpPr txBox="1"/>
          <p:nvPr/>
        </p:nvSpPr>
        <p:spPr>
          <a:xfrm>
            <a:off x="2381098" y="2400300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crise da cópia</a:t>
            </a:r>
            <a:endParaRPr lang="en-US" sz="2475" dirty="0"/>
          </a:p>
        </p:txBody>
      </p:sp>
      <p:sp>
        <p:nvSpPr>
          <p:cNvPr id="13" name="Text 9"/>
          <p:cNvSpPr txBox="1"/>
          <p:nvPr/>
        </p:nvSpPr>
        <p:spPr>
          <a:xfrm>
            <a:off x="2381098" y="2865730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Precisou parar e descobrir identidade própria: não queria ser apenas uma cópia do pai.</a:t>
            </a:r>
            <a:endParaRPr lang="en-US" sz="1875" dirty="0"/>
          </a:p>
        </p:txBody>
      </p:sp>
      <p:sp>
        <p:nvSpPr>
          <p:cNvPr id="14" name="Text 10"/>
          <p:cNvSpPr txBox="1"/>
          <p:nvPr/>
        </p:nvSpPr>
        <p:spPr>
          <a:xfrm>
            <a:off x="1218895" y="3913632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C4622D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10</a:t>
            </a:r>
            <a:endParaRPr lang="en-US" sz="4200" dirty="0"/>
          </a:p>
        </p:txBody>
      </p:sp>
      <p:sp>
        <p:nvSpPr>
          <p:cNvPr id="15" name="Text 11"/>
          <p:cNvSpPr txBox="1"/>
          <p:nvPr/>
        </p:nvSpPr>
        <p:spPr>
          <a:xfrm>
            <a:off x="2381098" y="3913632"/>
            <a:ext cx="591525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Nasce o nome Tirullipa</a:t>
            </a:r>
            <a:endParaRPr lang="en-US" sz="2475" dirty="0"/>
          </a:p>
        </p:txBody>
      </p:sp>
      <p:sp>
        <p:nvSpPr>
          <p:cNvPr id="16" name="Text 12"/>
          <p:cNvSpPr txBox="1"/>
          <p:nvPr/>
        </p:nvSpPr>
        <p:spPr>
          <a:xfrm>
            <a:off x="2381098" y="4379976"/>
            <a:ext cx="6601054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Fusão de Tiririca + Tulipa. O primeiro nome que foi só dele.</a:t>
            </a:r>
            <a:endParaRPr lang="en-US" sz="1875" dirty="0"/>
          </a:p>
        </p:txBody>
      </p:sp>
      <p:sp>
        <p:nvSpPr>
          <p:cNvPr id="17" name="Text 13"/>
          <p:cNvSpPr txBox="1"/>
          <p:nvPr/>
        </p:nvSpPr>
        <p:spPr>
          <a:xfrm>
            <a:off x="1218895" y="5094122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C4622D">
                    <a:alpha val="45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11</a:t>
            </a:r>
            <a:endParaRPr lang="en-US" sz="4200" dirty="0"/>
          </a:p>
        </p:txBody>
      </p:sp>
      <p:sp>
        <p:nvSpPr>
          <p:cNvPr id="18" name="Text 14"/>
          <p:cNvSpPr txBox="1"/>
          <p:nvPr/>
        </p:nvSpPr>
        <p:spPr>
          <a:xfrm>
            <a:off x="2381098" y="5094122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TV Diário — Programa Ênio Carlos</a:t>
            </a:r>
            <a:endParaRPr lang="en-US" sz="2475" dirty="0"/>
          </a:p>
        </p:txBody>
      </p:sp>
      <p:sp>
        <p:nvSpPr>
          <p:cNvPr id="19" name="Text 15"/>
          <p:cNvSpPr txBox="1"/>
          <p:nvPr/>
        </p:nvSpPr>
        <p:spPr>
          <a:xfrm>
            <a:off x="2381098" y="5559552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 Ceará, como repórter e humorista. Aprender a rua com microfone na mão.</a:t>
            </a:r>
            <a:endParaRPr lang="en-US" sz="1875" dirty="0"/>
          </a:p>
        </p:txBody>
      </p:sp>
      <p:sp>
        <p:nvSpPr>
          <p:cNvPr id="20" name="Text 16"/>
          <p:cNvSpPr txBox="1"/>
          <p:nvPr/>
        </p:nvSpPr>
        <p:spPr>
          <a:xfrm>
            <a:off x="9486900" y="2400300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C4622D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12</a:t>
            </a:r>
            <a:endParaRPr lang="en-US" sz="4200" dirty="0"/>
          </a:p>
        </p:txBody>
      </p:sp>
      <p:sp>
        <p:nvSpPr>
          <p:cNvPr id="21" name="Text 17"/>
          <p:cNvSpPr txBox="1"/>
          <p:nvPr/>
        </p:nvSpPr>
        <p:spPr>
          <a:xfrm>
            <a:off x="10649102" y="2400300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Show do Tom (2007–2011)</a:t>
            </a:r>
            <a:endParaRPr lang="en-US" sz="2475" dirty="0"/>
          </a:p>
        </p:txBody>
      </p:sp>
      <p:sp>
        <p:nvSpPr>
          <p:cNvPr id="22" name="Text 18"/>
          <p:cNvSpPr txBox="1"/>
          <p:nvPr/>
        </p:nvSpPr>
        <p:spPr>
          <a:xfrm>
            <a:off x="10649102" y="2865730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 Record, com Tom Cavalcante — quem ele chama de “pai na comédia”.</a:t>
            </a:r>
            <a:endParaRPr lang="en-US" sz="1875" dirty="0"/>
          </a:p>
        </p:txBody>
      </p:sp>
      <p:sp>
        <p:nvSpPr>
          <p:cNvPr id="23" name="Text 19"/>
          <p:cNvSpPr txBox="1"/>
          <p:nvPr/>
        </p:nvSpPr>
        <p:spPr>
          <a:xfrm>
            <a:off x="9486900" y="3913632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C4622D">
                    <a:alpha val="45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13</a:t>
            </a:r>
            <a:endParaRPr lang="en-US" sz="4200" dirty="0"/>
          </a:p>
        </p:txBody>
      </p:sp>
      <p:sp>
        <p:nvSpPr>
          <p:cNvPr id="24" name="Text 20"/>
          <p:cNvSpPr txBox="1"/>
          <p:nvPr/>
        </p:nvSpPr>
        <p:spPr>
          <a:xfrm>
            <a:off x="10649102" y="3913632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Os personagens</a:t>
            </a:r>
            <a:endParaRPr lang="en-US" sz="2475" dirty="0"/>
          </a:p>
        </p:txBody>
      </p:sp>
      <p:sp>
        <p:nvSpPr>
          <p:cNvPr id="25" name="Text 21"/>
          <p:cNvSpPr txBox="1"/>
          <p:nvPr/>
        </p:nvSpPr>
        <p:spPr>
          <a:xfrm>
            <a:off x="10649102" y="4379976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Pinel Back, Mulher Rapadura, Piriguete Sem-Calo, Gazella, MC Caldo, Tantan Santana, Katitta, Rixanna.</a:t>
            </a:r>
            <a:endParaRPr lang="en-US" sz="1875" dirty="0"/>
          </a:p>
        </p:txBody>
      </p:sp>
      <p:sp>
        <p:nvSpPr>
          <p:cNvPr id="26" name="Text 22"/>
          <p:cNvSpPr txBox="1"/>
          <p:nvPr/>
        </p:nvSpPr>
        <p:spPr>
          <a:xfrm>
            <a:off x="9486900" y="5427878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C4622D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14</a:t>
            </a:r>
            <a:endParaRPr lang="en-US" sz="4200" dirty="0"/>
          </a:p>
        </p:txBody>
      </p:sp>
      <p:sp>
        <p:nvSpPr>
          <p:cNvPr id="27" name="Text 23"/>
          <p:cNvSpPr txBox="1"/>
          <p:nvPr/>
        </p:nvSpPr>
        <p:spPr>
          <a:xfrm>
            <a:off x="10649102" y="5427878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concurso de humor do Faustão</a:t>
            </a:r>
            <a:endParaRPr lang="en-US" sz="2475" dirty="0"/>
          </a:p>
        </p:txBody>
      </p:sp>
      <p:sp>
        <p:nvSpPr>
          <p:cNvPr id="28" name="Text 24"/>
          <p:cNvSpPr txBox="1"/>
          <p:nvPr/>
        </p:nvSpPr>
        <p:spPr>
          <a:xfrm>
            <a:off x="10649102" y="5893308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Fausto pediu que não revelassem que ele era filho do Tiririca — para competir pelo próprio talento.</a:t>
            </a:r>
            <a:endParaRPr lang="en-US" sz="1875" dirty="0"/>
          </a:p>
        </p:txBody>
      </p:sp>
      <p:sp>
        <p:nvSpPr>
          <p:cNvPr id="29" name="Text 25"/>
          <p:cNvSpPr txBox="1"/>
          <p:nvPr/>
        </p:nvSpPr>
        <p:spPr>
          <a:xfrm>
            <a:off x="1600200" y="8630107"/>
            <a:ext cx="15050110" cy="886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“Eu passei num concurso do Faustão sem ele deixar dizer que eu era filho do Tiririca.</a:t>
            </a:r>
            <a:pPr algn="l" indent="0" marL="0">
              <a:lnSpc>
                <a:spcPct val="122000"/>
              </a:lnSpc>
              <a:buNone/>
            </a:pPr>
            <a:endParaRPr lang="en-US" sz="2850" dirty="0"/>
          </a:p>
          <a:p>
            <a:pPr algn="l" indent="0" marL="0">
              <a:lnSpc>
                <a:spcPct val="122000"/>
              </a:lnSpc>
              <a:buNone/>
            </a:pPr>
            <a:r>
              <a:rPr lang="en-US" sz="2850" spc="-43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Foi a primeira vez que o nepotismo falou: ‘hoje não’.”</a:t>
            </a:r>
            <a:endParaRPr lang="en-US" sz="2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a4397d384bdd2da99d1a493cb577c605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18895" y="8401507"/>
            <a:ext cx="15887700" cy="1238098"/>
          </a:xfrm>
          <a:prstGeom prst="rect">
            <a:avLst/>
          </a:prstGeom>
          <a:solidFill>
            <a:srgbClr val="E9B949">
              <a:alpha val="9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1218895" y="8401507"/>
            <a:ext cx="38405" cy="1238098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0" y="0"/>
            <a:ext cx="18288000" cy="1781251"/>
          </a:xfrm>
          <a:prstGeom prst="rect">
            <a:avLst/>
          </a:prstGeom>
          <a:solidFill>
            <a:srgbClr val="E9B949">
              <a:alpha val="15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0" y="1772107"/>
            <a:ext cx="18288000" cy="9144"/>
          </a:xfrm>
          <a:prstGeom prst="rect">
            <a:avLst/>
          </a:prstGeom>
          <a:solidFill>
            <a:srgbClr val="E9B949">
              <a:alpha val="50000"/>
            </a:srgbClr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1238098" y="418795"/>
            <a:ext cx="1047811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b="1" spc="563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3 · CAPÍTULOS 15 – 20</a:t>
            </a:r>
            <a:endParaRPr lang="en-US" sz="1875" dirty="0"/>
          </a:p>
        </p:txBody>
      </p:sp>
      <p:sp>
        <p:nvSpPr>
          <p:cNvPr id="9" name="Text 5"/>
          <p:cNvSpPr txBox="1"/>
          <p:nvPr/>
        </p:nvSpPr>
        <p:spPr>
          <a:xfrm>
            <a:off x="1238098" y="780898"/>
            <a:ext cx="10478110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150" spc="-9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Brasil</a:t>
            </a:r>
            <a:endParaRPr lang="en-US" sz="6150" dirty="0"/>
          </a:p>
        </p:txBody>
      </p:sp>
      <p:sp>
        <p:nvSpPr>
          <p:cNvPr id="10" name="Text 6"/>
          <p:cNvSpPr txBox="1"/>
          <p:nvPr/>
        </p:nvSpPr>
        <p:spPr>
          <a:xfrm>
            <a:off x="11811305" y="552298"/>
            <a:ext cx="5239512" cy="81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explosão de luz do espetáculo.</a:t>
            </a:r>
            <a:pPr algn="r" indent="0" marL="0">
              <a:lnSpc>
                <a:spcPts val="3038"/>
              </a:lnSpc>
              <a:buNone/>
            </a:pPr>
            <a:endParaRPr lang="en-US" sz="2025" dirty="0"/>
          </a:p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Aqui a roda gira rápido.</a:t>
            </a:r>
            <a:endParaRPr lang="en-US" sz="2025" dirty="0"/>
          </a:p>
        </p:txBody>
      </p:sp>
      <p:sp>
        <p:nvSpPr>
          <p:cNvPr id="11" name="Text 7"/>
          <p:cNvSpPr txBox="1"/>
          <p:nvPr/>
        </p:nvSpPr>
        <p:spPr>
          <a:xfrm>
            <a:off x="1218895" y="2400300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15</a:t>
            </a:r>
            <a:endParaRPr lang="en-US" sz="4200" dirty="0"/>
          </a:p>
        </p:txBody>
      </p:sp>
      <p:sp>
        <p:nvSpPr>
          <p:cNvPr id="12" name="Text 8"/>
          <p:cNvSpPr txBox="1"/>
          <p:nvPr/>
        </p:nvSpPr>
        <p:spPr>
          <a:xfrm>
            <a:off x="2381098" y="2400300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Saco de Risadas (2013–2014)</a:t>
            </a:r>
            <a:endParaRPr lang="en-US" sz="2475" dirty="0"/>
          </a:p>
        </p:txBody>
      </p:sp>
      <p:sp>
        <p:nvSpPr>
          <p:cNvPr id="13" name="Text 9"/>
          <p:cNvSpPr txBox="1"/>
          <p:nvPr/>
        </p:nvSpPr>
        <p:spPr>
          <a:xfrm>
            <a:off x="2381098" y="2865730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 Domingão. O quadro que colou o nome dele na memória do país.</a:t>
            </a:r>
            <a:endParaRPr lang="en-US" sz="1875" dirty="0"/>
          </a:p>
        </p:txBody>
      </p:sp>
      <p:sp>
        <p:nvSpPr>
          <p:cNvPr id="14" name="Text 10"/>
          <p:cNvSpPr txBox="1"/>
          <p:nvPr/>
        </p:nvSpPr>
        <p:spPr>
          <a:xfrm>
            <a:off x="1218895" y="3913632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5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16</a:t>
            </a:r>
            <a:endParaRPr lang="en-US" sz="4200" dirty="0"/>
          </a:p>
        </p:txBody>
      </p:sp>
      <p:sp>
        <p:nvSpPr>
          <p:cNvPr id="15" name="Text 11"/>
          <p:cNvSpPr txBox="1"/>
          <p:nvPr/>
        </p:nvSpPr>
        <p:spPr>
          <a:xfrm>
            <a:off x="2381098" y="3913632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estrada</a:t>
            </a:r>
            <a:endParaRPr lang="en-US" sz="2475" dirty="0"/>
          </a:p>
        </p:txBody>
      </p:sp>
      <p:sp>
        <p:nvSpPr>
          <p:cNvPr id="16" name="Text 12"/>
          <p:cNvSpPr txBox="1"/>
          <p:nvPr/>
        </p:nvSpPr>
        <p:spPr>
          <a:xfrm>
            <a:off x="2381098" y="4379976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Turnê “Enchendo seu Saco de Risada”. Cidade, hotel, palco, repete.</a:t>
            </a:r>
            <a:endParaRPr lang="en-US" sz="1875" dirty="0"/>
          </a:p>
        </p:txBody>
      </p:sp>
      <p:sp>
        <p:nvSpPr>
          <p:cNvPr id="17" name="Text 13"/>
          <p:cNvSpPr txBox="1"/>
          <p:nvPr/>
        </p:nvSpPr>
        <p:spPr>
          <a:xfrm>
            <a:off x="1218895" y="5427878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17</a:t>
            </a:r>
            <a:endParaRPr lang="en-US" sz="4200" dirty="0"/>
          </a:p>
        </p:txBody>
      </p:sp>
      <p:sp>
        <p:nvSpPr>
          <p:cNvPr id="18" name="Text 14"/>
          <p:cNvSpPr txBox="1"/>
          <p:nvPr/>
        </p:nvSpPr>
        <p:spPr>
          <a:xfrm>
            <a:off x="2381098" y="5427878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internet vira palco</a:t>
            </a:r>
            <a:endParaRPr lang="en-US" sz="2475" dirty="0"/>
          </a:p>
        </p:txBody>
      </p:sp>
      <p:sp>
        <p:nvSpPr>
          <p:cNvPr id="19" name="Text 15"/>
          <p:cNvSpPr txBox="1"/>
          <p:nvPr/>
        </p:nvSpPr>
        <p:spPr>
          <a:xfrm>
            <a:off x="2381098" y="5893308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Quando a porta da TV fecha, abre uma tela do tamanho do Brasil.</a:t>
            </a:r>
            <a:endParaRPr lang="en-US" sz="1875" dirty="0"/>
          </a:p>
        </p:txBody>
      </p:sp>
      <p:sp>
        <p:nvSpPr>
          <p:cNvPr id="20" name="Text 16"/>
          <p:cNvSpPr txBox="1"/>
          <p:nvPr/>
        </p:nvSpPr>
        <p:spPr>
          <a:xfrm>
            <a:off x="9486900" y="2400300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18</a:t>
            </a:r>
            <a:endParaRPr lang="en-US" sz="4200" dirty="0"/>
          </a:p>
        </p:txBody>
      </p:sp>
      <p:sp>
        <p:nvSpPr>
          <p:cNvPr id="21" name="Text 17"/>
          <p:cNvSpPr txBox="1"/>
          <p:nvPr/>
        </p:nvSpPr>
        <p:spPr>
          <a:xfrm>
            <a:off x="10649102" y="2400300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troca com Whindersson</a:t>
            </a:r>
            <a:endParaRPr lang="en-US" sz="2475" dirty="0"/>
          </a:p>
        </p:txBody>
      </p:sp>
      <p:sp>
        <p:nvSpPr>
          <p:cNvPr id="22" name="Text 18"/>
          <p:cNvSpPr txBox="1"/>
          <p:nvPr/>
        </p:nvSpPr>
        <p:spPr>
          <a:xfrm>
            <a:off x="10649102" y="2865730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Tirullipa ensinava palco. Whindersson ensinava internet. Os dois saíram ganhando.</a:t>
            </a:r>
            <a:endParaRPr lang="en-US" sz="1875" dirty="0"/>
          </a:p>
        </p:txBody>
      </p:sp>
      <p:sp>
        <p:nvSpPr>
          <p:cNvPr id="23" name="Text 19"/>
          <p:cNvSpPr txBox="1"/>
          <p:nvPr/>
        </p:nvSpPr>
        <p:spPr>
          <a:xfrm>
            <a:off x="9486900" y="3913632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>
                    <a:alpha val="45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19</a:t>
            </a:r>
            <a:endParaRPr lang="en-US" sz="4200" dirty="0"/>
          </a:p>
        </p:txBody>
      </p:sp>
      <p:sp>
        <p:nvSpPr>
          <p:cNvPr id="24" name="Text 20"/>
          <p:cNvSpPr txBox="1"/>
          <p:nvPr/>
        </p:nvSpPr>
        <p:spPr>
          <a:xfrm>
            <a:off x="10649102" y="3913632"/>
            <a:ext cx="5191963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As paródias explodem</a:t>
            </a:r>
            <a:endParaRPr lang="en-US" sz="2475" dirty="0"/>
          </a:p>
        </p:txBody>
      </p:sp>
      <p:sp>
        <p:nvSpPr>
          <p:cNvPr id="25" name="Text 21"/>
          <p:cNvSpPr txBox="1"/>
          <p:nvPr/>
        </p:nvSpPr>
        <p:spPr>
          <a:xfrm>
            <a:off x="10649102" y="4379976"/>
            <a:ext cx="5877763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“Show das Poderosas”, “Sua Cara”, “Wesley Garotão”.</a:t>
            </a:r>
            <a:endParaRPr lang="en-US" sz="1875" dirty="0"/>
          </a:p>
        </p:txBody>
      </p:sp>
      <p:sp>
        <p:nvSpPr>
          <p:cNvPr id="26" name="Text 22"/>
          <p:cNvSpPr txBox="1"/>
          <p:nvPr/>
        </p:nvSpPr>
        <p:spPr>
          <a:xfrm>
            <a:off x="9486900" y="5094122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B8342A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20</a:t>
            </a:r>
            <a:endParaRPr lang="en-US" sz="4200" dirty="0"/>
          </a:p>
        </p:txBody>
      </p:sp>
      <p:sp>
        <p:nvSpPr>
          <p:cNvPr id="27" name="Text 23"/>
          <p:cNvSpPr txBox="1"/>
          <p:nvPr/>
        </p:nvSpPr>
        <p:spPr>
          <a:xfrm>
            <a:off x="10649102" y="5094122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“Não Era” — a crise vira humor</a:t>
            </a:r>
            <a:endParaRPr lang="en-US" sz="2475" dirty="0"/>
          </a:p>
        </p:txBody>
      </p:sp>
      <p:sp>
        <p:nvSpPr>
          <p:cNvPr id="28" name="Text 24"/>
          <p:cNvSpPr txBox="1"/>
          <p:nvPr/>
        </p:nvSpPr>
        <p:spPr>
          <a:xfrm>
            <a:off x="10649102" y="5559552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2017: confundido com um criminoso. Transformou o susto em paródia.</a:t>
            </a:r>
            <a:endParaRPr lang="en-US" sz="1875" dirty="0"/>
          </a:p>
        </p:txBody>
      </p:sp>
      <p:sp>
        <p:nvSpPr>
          <p:cNvPr id="29" name="Text 25"/>
          <p:cNvSpPr txBox="1"/>
          <p:nvPr/>
        </p:nvSpPr>
        <p:spPr>
          <a:xfrm>
            <a:off x="1600200" y="8686800"/>
            <a:ext cx="1733611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000" spc="-45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lição do ato 3 não é “nunca desista”. É mais engraçada e mais verdadeira:</a:t>
            </a:r>
            <a:endParaRPr lang="en-US" sz="3000" dirty="0"/>
          </a:p>
        </p:txBody>
      </p:sp>
      <p:sp>
        <p:nvSpPr>
          <p:cNvPr id="30" name="Text 26"/>
          <p:cNvSpPr txBox="1"/>
          <p:nvPr/>
        </p:nvSpPr>
        <p:spPr>
          <a:xfrm>
            <a:off x="1600200" y="9228125"/>
            <a:ext cx="1505011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17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quando fecham a porta, o nordestino não espera — ele arruma outra entrada.</a:t>
            </a:r>
            <a:endParaRPr lang="en-US" sz="2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9f4c5e16ad8111198c7974861057d3b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8288000" cy="1781251"/>
          </a:xfrm>
          <a:prstGeom prst="rect">
            <a:avLst/>
          </a:prstGeom>
          <a:solidFill>
            <a:srgbClr val="1A2340">
              <a:alpha val="70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0" y="1772107"/>
            <a:ext cx="18288000" cy="9144"/>
          </a:xfrm>
          <a:prstGeom prst="rect">
            <a:avLst/>
          </a:prstGeom>
          <a:solidFill>
            <a:srgbClr val="8FA0CC">
              <a:alpha val="42000"/>
            </a:srgbClr>
          </a:solidFill>
          <a:ln w="12700">
            <a:solidFill>
              <a:srgbClr val="8FA0CC">
                <a:alpha val="0"/>
              </a:srgbClr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1238098" y="418795"/>
            <a:ext cx="1047811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b="1" spc="563" kern="0" dirty="0">
                <a:solidFill>
                  <a:srgbClr val="8FA0CC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4 · CAPÍTULOS 21 – 25</a:t>
            </a:r>
            <a:endParaRPr lang="en-US" sz="1875" dirty="0"/>
          </a:p>
        </p:txBody>
      </p:sp>
      <p:sp>
        <p:nvSpPr>
          <p:cNvPr id="7" name="Text 3"/>
          <p:cNvSpPr txBox="1"/>
          <p:nvPr/>
        </p:nvSpPr>
        <p:spPr>
          <a:xfrm>
            <a:off x="1238098" y="780898"/>
            <a:ext cx="10478110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150" spc="-9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Artista</a:t>
            </a:r>
            <a:endParaRPr lang="en-US" sz="6150" dirty="0"/>
          </a:p>
        </p:txBody>
      </p:sp>
      <p:sp>
        <p:nvSpPr>
          <p:cNvPr id="8" name="Text 4"/>
          <p:cNvSpPr txBox="1"/>
          <p:nvPr/>
        </p:nvSpPr>
        <p:spPr>
          <a:xfrm>
            <a:off x="11811305" y="552298"/>
            <a:ext cx="5239512" cy="81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Deixa de ser “o cara engraçado”</a:t>
            </a:r>
            <a:pPr algn="r" indent="0" marL="0">
              <a:lnSpc>
                <a:spcPts val="3038"/>
              </a:lnSpc>
              <a:buNone/>
            </a:pPr>
            <a:endParaRPr lang="en-US" sz="2025" dirty="0"/>
          </a:p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8FA0CC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 passa a ser ofício.</a:t>
            </a:r>
            <a:endParaRPr lang="en-US" sz="2025" dirty="0"/>
          </a:p>
        </p:txBody>
      </p:sp>
      <p:sp>
        <p:nvSpPr>
          <p:cNvPr id="9" name="Text 5"/>
          <p:cNvSpPr txBox="1"/>
          <p:nvPr/>
        </p:nvSpPr>
        <p:spPr>
          <a:xfrm>
            <a:off x="1218895" y="2400300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8FA0CC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21</a:t>
            </a:r>
            <a:endParaRPr lang="en-US" sz="4200" dirty="0"/>
          </a:p>
        </p:txBody>
      </p:sp>
      <p:sp>
        <p:nvSpPr>
          <p:cNvPr id="10" name="Text 6"/>
          <p:cNvSpPr txBox="1"/>
          <p:nvPr/>
        </p:nvSpPr>
        <p:spPr>
          <a:xfrm>
            <a:off x="2381098" y="2400300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cinema — Os Parças</a:t>
            </a:r>
            <a:endParaRPr lang="en-US" sz="2475" dirty="0"/>
          </a:p>
        </p:txBody>
      </p:sp>
      <p:sp>
        <p:nvSpPr>
          <p:cNvPr id="11" name="Text 7"/>
          <p:cNvSpPr txBox="1"/>
          <p:nvPr/>
        </p:nvSpPr>
        <p:spPr>
          <a:xfrm>
            <a:off x="2381098" y="2865730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 Tom Cavalcante e Whindersson. Da fita VHS para a tela grande.</a:t>
            </a:r>
            <a:endParaRPr lang="en-US" sz="1875" dirty="0"/>
          </a:p>
        </p:txBody>
      </p:sp>
      <p:sp>
        <p:nvSpPr>
          <p:cNvPr id="12" name="Text 8"/>
          <p:cNvSpPr txBox="1"/>
          <p:nvPr/>
        </p:nvSpPr>
        <p:spPr>
          <a:xfrm>
            <a:off x="1218895" y="3913632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8FA0CC">
                    <a:alpha val="50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22</a:t>
            </a:r>
            <a:endParaRPr lang="en-US" sz="4200" dirty="0"/>
          </a:p>
        </p:txBody>
      </p:sp>
      <p:sp>
        <p:nvSpPr>
          <p:cNvPr id="13" name="Text 9"/>
          <p:cNvSpPr txBox="1"/>
          <p:nvPr/>
        </p:nvSpPr>
        <p:spPr>
          <a:xfrm>
            <a:off x="2381098" y="3913632"/>
            <a:ext cx="5496458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Os Roni</a:t>
            </a:r>
            <a:endParaRPr lang="en-US" sz="2475" dirty="0"/>
          </a:p>
        </p:txBody>
      </p:sp>
      <p:sp>
        <p:nvSpPr>
          <p:cNvPr id="14" name="Text 10"/>
          <p:cNvSpPr txBox="1"/>
          <p:nvPr/>
        </p:nvSpPr>
        <p:spPr>
          <a:xfrm>
            <a:off x="2381098" y="4379976"/>
            <a:ext cx="6182258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Série no Multishow. Aprender a durar em personagem.</a:t>
            </a:r>
            <a:endParaRPr lang="en-US" sz="1875" dirty="0"/>
          </a:p>
        </p:txBody>
      </p:sp>
      <p:sp>
        <p:nvSpPr>
          <p:cNvPr id="15" name="Text 11"/>
          <p:cNvSpPr txBox="1"/>
          <p:nvPr/>
        </p:nvSpPr>
        <p:spPr>
          <a:xfrm>
            <a:off x="1218895" y="5094122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8FA0CC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23</a:t>
            </a:r>
            <a:endParaRPr lang="en-US" sz="4200" dirty="0"/>
          </a:p>
        </p:txBody>
      </p:sp>
      <p:sp>
        <p:nvSpPr>
          <p:cNvPr id="16" name="Text 12"/>
          <p:cNvSpPr txBox="1"/>
          <p:nvPr/>
        </p:nvSpPr>
        <p:spPr>
          <a:xfrm>
            <a:off x="2381098" y="5094122"/>
            <a:ext cx="671535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Pandemia, 2020 — a explosão digital</a:t>
            </a:r>
            <a:endParaRPr lang="en-US" sz="2475" dirty="0"/>
          </a:p>
        </p:txBody>
      </p:sp>
      <p:sp>
        <p:nvSpPr>
          <p:cNvPr id="17" name="Text 13"/>
          <p:cNvSpPr txBox="1"/>
          <p:nvPr/>
        </p:nvSpPr>
        <p:spPr>
          <a:xfrm>
            <a:off x="2381098" y="5559552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Cerca de 500 mil seguidores em um dia, segundo relato dele. O mundo parou; a roda dele girou.</a:t>
            </a:r>
            <a:endParaRPr lang="en-US" sz="1875" dirty="0"/>
          </a:p>
        </p:txBody>
      </p:sp>
      <p:sp>
        <p:nvSpPr>
          <p:cNvPr id="18" name="Text 14"/>
          <p:cNvSpPr txBox="1"/>
          <p:nvPr/>
        </p:nvSpPr>
        <p:spPr>
          <a:xfrm>
            <a:off x="9486900" y="2400300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8FA0CC">
                    <a:alpha val="50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24</a:t>
            </a:r>
            <a:endParaRPr lang="en-US" sz="4200" dirty="0"/>
          </a:p>
        </p:txBody>
      </p:sp>
      <p:sp>
        <p:nvSpPr>
          <p:cNvPr id="19" name="Text 15"/>
          <p:cNvSpPr txBox="1"/>
          <p:nvPr/>
        </p:nvSpPr>
        <p:spPr>
          <a:xfrm>
            <a:off x="10649102" y="2400300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Detetive Madeinusa</a:t>
            </a:r>
            <a:endParaRPr lang="en-US" sz="2475" dirty="0"/>
          </a:p>
        </p:txBody>
      </p:sp>
      <p:sp>
        <p:nvSpPr>
          <p:cNvPr id="20" name="Text 16"/>
          <p:cNvSpPr txBox="1"/>
          <p:nvPr/>
        </p:nvSpPr>
        <p:spPr>
          <a:xfrm>
            <a:off x="10649102" y="2865730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 Prime Video. O humor dele entrando no catálogo do streaming.</a:t>
            </a:r>
            <a:endParaRPr lang="en-US" sz="1875" dirty="0"/>
          </a:p>
        </p:txBody>
      </p:sp>
      <p:sp>
        <p:nvSpPr>
          <p:cNvPr id="21" name="Text 17"/>
          <p:cNvSpPr txBox="1"/>
          <p:nvPr/>
        </p:nvSpPr>
        <p:spPr>
          <a:xfrm>
            <a:off x="9486900" y="3913632"/>
            <a:ext cx="914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8FA0CC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25</a:t>
            </a:r>
            <a:endParaRPr lang="en-US" sz="4200" dirty="0"/>
          </a:p>
        </p:txBody>
      </p:sp>
      <p:sp>
        <p:nvSpPr>
          <p:cNvPr id="22" name="Text 18"/>
          <p:cNvSpPr txBox="1"/>
          <p:nvPr/>
        </p:nvSpPr>
        <p:spPr>
          <a:xfrm>
            <a:off x="10649102" y="3913632"/>
            <a:ext cx="614385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2022 — jurado do Mochila do Riso</a:t>
            </a:r>
            <a:endParaRPr lang="en-US" sz="2475" dirty="0"/>
          </a:p>
        </p:txBody>
      </p:sp>
      <p:sp>
        <p:nvSpPr>
          <p:cNvPr id="23" name="Text 19"/>
          <p:cNvSpPr txBox="1"/>
          <p:nvPr/>
        </p:nvSpPr>
        <p:spPr>
          <a:xfrm>
            <a:off x="10649102" y="4379976"/>
            <a:ext cx="6829654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 Faustão. O ex-competidor agora do outro lado da mesa.</a:t>
            </a:r>
            <a:endParaRPr lang="en-US" sz="1875" dirty="0"/>
          </a:p>
        </p:txBody>
      </p:sp>
      <p:sp>
        <p:nvSpPr>
          <p:cNvPr id="24" name="Shape 20"/>
          <p:cNvSpPr/>
          <p:nvPr/>
        </p:nvSpPr>
        <p:spPr>
          <a:xfrm>
            <a:off x="9486900" y="5208422"/>
            <a:ext cx="7619695" cy="1628546"/>
          </a:xfrm>
          <a:prstGeom prst="rect">
            <a:avLst/>
          </a:prstGeom>
          <a:solidFill>
            <a:srgbClr val="8FA0CC">
              <a:alpha val="10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9486900" y="5208422"/>
            <a:ext cx="38405" cy="1628546"/>
          </a:xfrm>
          <a:prstGeom prst="rect">
            <a:avLst/>
          </a:prstGeom>
          <a:solidFill>
            <a:srgbClr val="8FA0CC"/>
          </a:solidFill>
          <a:ln w="12700">
            <a:solidFill>
              <a:srgbClr val="8FA0CC">
                <a:alpha val="0"/>
              </a:srgbClr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9829800" y="5475427"/>
            <a:ext cx="69723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63" kern="0" dirty="0">
                <a:solidFill>
                  <a:srgbClr val="8FA0CC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simetria que o público sente</a:t>
            </a:r>
            <a:endParaRPr lang="en-US" sz="1650" dirty="0"/>
          </a:p>
        </p:txBody>
      </p:sp>
      <p:sp>
        <p:nvSpPr>
          <p:cNvPr id="27" name="Text 23"/>
          <p:cNvSpPr txBox="1"/>
          <p:nvPr/>
        </p:nvSpPr>
        <p:spPr>
          <a:xfrm>
            <a:off x="9829800" y="5818327"/>
            <a:ext cx="6972300" cy="7525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36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Entrou escondendo de quem era filho. Voltou julgando quem estava começando. A mesma mesa, o lado trocado.</a:t>
            </a:r>
            <a:endParaRPr lang="en-US" sz="2025" dirty="0"/>
          </a:p>
        </p:txBody>
      </p:sp>
      <p:sp>
        <p:nvSpPr>
          <p:cNvPr id="28" name="Text 24"/>
          <p:cNvSpPr txBox="1"/>
          <p:nvPr/>
        </p:nvSpPr>
        <p:spPr>
          <a:xfrm>
            <a:off x="1238098" y="9144000"/>
            <a:ext cx="7810805" cy="534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Números de audiência e seguidores sempre citados como relato do artista</a:t>
            </a:r>
            <a:endParaRPr lang="en-US" sz="17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9f467c62efa3dd7eb3c2d047819a522a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8288000" cy="1781251"/>
          </a:xfrm>
          <a:prstGeom prst="rect">
            <a:avLst/>
          </a:prstGeom>
          <a:solidFill>
            <a:srgbClr val="B8342A">
              <a:alpha val="22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0" y="1772107"/>
            <a:ext cx="18288000" cy="9144"/>
          </a:xfrm>
          <a:prstGeom prst="rect">
            <a:avLst/>
          </a:prstGeom>
          <a:solidFill>
            <a:srgbClr val="D9564A">
              <a:alpha val="50000"/>
            </a:srgbClr>
          </a:solidFill>
          <a:ln w="12700">
            <a:solidFill>
              <a:srgbClr val="D9564A">
                <a:alpha val="0"/>
              </a:srgbClr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1238098" y="418795"/>
            <a:ext cx="1047811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b="1" spc="563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ATO 5 · CAPÍTULOS 26 – 30</a:t>
            </a:r>
            <a:endParaRPr lang="en-US" sz="1875" dirty="0"/>
          </a:p>
        </p:txBody>
      </p:sp>
      <p:sp>
        <p:nvSpPr>
          <p:cNvPr id="7" name="Text 3"/>
          <p:cNvSpPr txBox="1"/>
          <p:nvPr/>
        </p:nvSpPr>
        <p:spPr>
          <a:xfrm>
            <a:off x="1238098" y="780898"/>
            <a:ext cx="10478110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150" spc="-9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Circo</a:t>
            </a:r>
            <a:endParaRPr lang="en-US" sz="6150" dirty="0"/>
          </a:p>
        </p:txBody>
      </p:sp>
      <p:sp>
        <p:nvSpPr>
          <p:cNvPr id="8" name="Text 4"/>
          <p:cNvSpPr txBox="1"/>
          <p:nvPr/>
        </p:nvSpPr>
        <p:spPr>
          <a:xfrm>
            <a:off x="11811305" y="552298"/>
            <a:ext cx="5239512" cy="81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ato mais alto e o mais baixo</a:t>
            </a:r>
            <a:pPr algn="r" indent="0" marL="0">
              <a:lnSpc>
                <a:spcPts val="3038"/>
              </a:lnSpc>
              <a:buNone/>
            </a:pPr>
            <a:endParaRPr lang="en-US" sz="2025" dirty="0"/>
          </a:p>
          <a:p>
            <a:pPr algn="r" indent="0" marL="0">
              <a:lnSpc>
                <a:spcPts val="3038"/>
              </a:lnSpc>
              <a:buNone/>
            </a:pPr>
            <a:r>
              <a:rPr lang="en-US" sz="2025" dirty="0">
                <a:solidFill>
                  <a:srgbClr val="D9564A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 mesma volta.</a:t>
            </a:r>
            <a:endParaRPr lang="en-US" sz="2025" dirty="0"/>
          </a:p>
        </p:txBody>
      </p:sp>
      <p:sp>
        <p:nvSpPr>
          <p:cNvPr id="9" name="Text 5"/>
          <p:cNvSpPr txBox="1"/>
          <p:nvPr/>
        </p:nvSpPr>
        <p:spPr>
          <a:xfrm>
            <a:off x="1218895" y="2381098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26</a:t>
            </a:r>
            <a:endParaRPr lang="en-US" sz="4200" dirty="0"/>
          </a:p>
        </p:txBody>
      </p:sp>
      <p:sp>
        <p:nvSpPr>
          <p:cNvPr id="10" name="Text 6"/>
          <p:cNvSpPr txBox="1"/>
          <p:nvPr/>
        </p:nvSpPr>
        <p:spPr>
          <a:xfrm>
            <a:off x="2381098" y="2381098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sonho do Circo do Tirú</a:t>
            </a:r>
            <a:endParaRPr lang="en-US" sz="2475" dirty="0"/>
          </a:p>
        </p:txBody>
      </p:sp>
      <p:sp>
        <p:nvSpPr>
          <p:cNvPr id="11" name="Text 7"/>
          <p:cNvSpPr txBox="1"/>
          <p:nvPr/>
        </p:nvSpPr>
        <p:spPr>
          <a:xfrm>
            <a:off x="2381098" y="2847442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“Voltar para casa sendo filho do palhaço.” O circo deixa de ser origem e passa a ser projeto.</a:t>
            </a:r>
            <a:endParaRPr lang="en-US" sz="1875" dirty="0"/>
          </a:p>
        </p:txBody>
      </p:sp>
      <p:sp>
        <p:nvSpPr>
          <p:cNvPr id="12" name="Text 8"/>
          <p:cNvSpPr txBox="1"/>
          <p:nvPr/>
        </p:nvSpPr>
        <p:spPr>
          <a:xfrm>
            <a:off x="1218895" y="3876142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27</a:t>
            </a:r>
            <a:endParaRPr lang="en-US" sz="4200" dirty="0"/>
          </a:p>
        </p:txBody>
      </p:sp>
      <p:sp>
        <p:nvSpPr>
          <p:cNvPr id="13" name="Text 9"/>
          <p:cNvSpPr txBox="1"/>
          <p:nvPr/>
        </p:nvSpPr>
        <p:spPr>
          <a:xfrm>
            <a:off x="2381098" y="3876142"/>
            <a:ext cx="671535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Março/2024 — “Circo do Tiru” no SBT</a:t>
            </a:r>
            <a:endParaRPr lang="en-US" sz="2475" dirty="0"/>
          </a:p>
        </p:txBody>
      </p:sp>
      <p:sp>
        <p:nvSpPr>
          <p:cNvPr id="14" name="Text 10"/>
          <p:cNvSpPr txBox="1"/>
          <p:nvPr/>
        </p:nvSpPr>
        <p:spPr>
          <a:xfrm>
            <a:off x="2381098" y="4341571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Programa próprio, quase 28 anos depois de ser o menino convidado do Gugu.</a:t>
            </a:r>
            <a:endParaRPr lang="en-US" sz="1875" dirty="0"/>
          </a:p>
        </p:txBody>
      </p:sp>
      <p:sp>
        <p:nvSpPr>
          <p:cNvPr id="15" name="Text 11"/>
          <p:cNvSpPr txBox="1"/>
          <p:nvPr/>
        </p:nvSpPr>
        <p:spPr>
          <a:xfrm>
            <a:off x="1218895" y="5370271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6E6862">
                    <a:alpha val="85000"/>
                  </a:srgbClr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28</a:t>
            </a:r>
            <a:endParaRPr lang="en-US" sz="4200" dirty="0"/>
          </a:p>
        </p:txBody>
      </p:sp>
      <p:sp>
        <p:nvSpPr>
          <p:cNvPr id="16" name="Text 12"/>
          <p:cNvSpPr txBox="1"/>
          <p:nvPr/>
        </p:nvSpPr>
        <p:spPr>
          <a:xfrm>
            <a:off x="2381098" y="5370271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2025 — a roda desce</a:t>
            </a:r>
            <a:endParaRPr lang="en-US" sz="2475" dirty="0"/>
          </a:p>
        </p:txBody>
      </p:sp>
      <p:sp>
        <p:nvSpPr>
          <p:cNvPr id="17" name="Text 13"/>
          <p:cNvSpPr txBox="1"/>
          <p:nvPr/>
        </p:nvSpPr>
        <p:spPr>
          <a:xfrm>
            <a:off x="2381098" y="5835701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programa sai da grade após cerca de um ano. Tratado com leveza, não com mágoa.</a:t>
            </a:r>
            <a:endParaRPr lang="en-US" sz="1875" dirty="0"/>
          </a:p>
        </p:txBody>
      </p:sp>
      <p:sp>
        <p:nvSpPr>
          <p:cNvPr id="18" name="Text 14"/>
          <p:cNvSpPr txBox="1"/>
          <p:nvPr/>
        </p:nvSpPr>
        <p:spPr>
          <a:xfrm>
            <a:off x="9486900" y="2381098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B8342A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29</a:t>
            </a:r>
            <a:endParaRPr lang="en-US" sz="4200" dirty="0"/>
          </a:p>
        </p:txBody>
      </p:sp>
      <p:sp>
        <p:nvSpPr>
          <p:cNvPr id="19" name="Text 15"/>
          <p:cNvSpPr txBox="1"/>
          <p:nvPr/>
        </p:nvSpPr>
        <p:spPr>
          <a:xfrm>
            <a:off x="10649102" y="2381098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11/05/2026 — o fogo</a:t>
            </a:r>
            <a:endParaRPr lang="en-US" sz="2475" dirty="0"/>
          </a:p>
        </p:txBody>
      </p:sp>
      <p:sp>
        <p:nvSpPr>
          <p:cNvPr id="20" name="Text 16"/>
          <p:cNvSpPr txBox="1"/>
          <p:nvPr/>
        </p:nvSpPr>
        <p:spPr>
          <a:xfrm>
            <a:off x="10649102" y="2847442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Incêndio destrói o Circo do Tirú em Natal, próximo à Arena das Dunas. Ninguém ferido.</a:t>
            </a:r>
            <a:endParaRPr lang="en-US" sz="1875" dirty="0"/>
          </a:p>
        </p:txBody>
      </p:sp>
      <p:sp>
        <p:nvSpPr>
          <p:cNvPr id="21" name="Text 17"/>
          <p:cNvSpPr txBox="1"/>
          <p:nvPr/>
        </p:nvSpPr>
        <p:spPr>
          <a:xfrm>
            <a:off x="9486900" y="3876142"/>
            <a:ext cx="9144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00" spc="-63" kern="0" dirty="0">
                <a:solidFill>
                  <a:srgbClr val="C4622D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</a:t>
            </a:r>
            <a:endParaRPr lang="en-US" sz="4200" dirty="0"/>
          </a:p>
        </p:txBody>
      </p:sp>
      <p:sp>
        <p:nvSpPr>
          <p:cNvPr id="22" name="Text 18"/>
          <p:cNvSpPr txBox="1"/>
          <p:nvPr/>
        </p:nvSpPr>
        <p:spPr>
          <a:xfrm>
            <a:off x="10649102" y="3876142"/>
            <a:ext cx="6458407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4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reconstrução — “Nordestinamente”</a:t>
            </a:r>
            <a:endParaRPr lang="en-US" sz="2475" dirty="0"/>
          </a:p>
        </p:txBody>
      </p:sp>
      <p:sp>
        <p:nvSpPr>
          <p:cNvPr id="23" name="Text 19"/>
          <p:cNvSpPr txBox="1"/>
          <p:nvPr/>
        </p:nvSpPr>
        <p:spPr>
          <a:xfrm>
            <a:off x="10649102" y="4341571"/>
            <a:ext cx="6458407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Agosto/2026: nova lona temática nordestina, estrutura 360°, xilogravura, renda, cactos, sertão.</a:t>
            </a:r>
            <a:endParaRPr lang="en-US" sz="1875" dirty="0"/>
          </a:p>
        </p:txBody>
      </p:sp>
      <p:sp>
        <p:nvSpPr>
          <p:cNvPr id="24" name="Shape 20"/>
          <p:cNvSpPr/>
          <p:nvPr/>
        </p:nvSpPr>
        <p:spPr>
          <a:xfrm>
            <a:off x="9486900" y="5465369"/>
            <a:ext cx="7619695" cy="1762049"/>
          </a:xfrm>
          <a:prstGeom prst="rect">
            <a:avLst/>
          </a:prstGeom>
          <a:solidFill>
            <a:srgbClr val="E9B949">
              <a:alpha val="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9486900" y="5465369"/>
            <a:ext cx="38405" cy="1762049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9829800" y="5713171"/>
            <a:ext cx="6972300" cy="1267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spc="-3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“Até quando você consegue o programa que sonhou,</a:t>
            </a:r>
            <a:pPr algn="l" indent="0" marL="0">
              <a:lnSpc>
                <a:spcPct val="130000"/>
              </a:lnSpc>
              <a:buNone/>
            </a:pPr>
            <a:endParaRPr lang="en-US" sz="25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2550" spc="-3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existe segunda-feira depois do sábado.”</a:t>
            </a:r>
            <a:endParaRPr lang="en-US" sz="2550" dirty="0"/>
          </a:p>
        </p:txBody>
      </p:sp>
      <p:sp>
        <p:nvSpPr>
          <p:cNvPr id="27" name="Text 23"/>
          <p:cNvSpPr txBox="1"/>
          <p:nvPr/>
        </p:nvSpPr>
        <p:spPr>
          <a:xfrm>
            <a:off x="1238098" y="9219895"/>
            <a:ext cx="1649760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Prejuízo tratado sempre como estimativa de cerca de R$ 13 milhões, segundo o próprio artista</a:t>
            </a:r>
            <a:endParaRPr lang="en-US" sz="17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f0cdddbf12c76c1651440443d1e8d19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1563502" y="6667805"/>
            <a:ext cx="5524805" cy="2781605"/>
          </a:xfrm>
          <a:prstGeom prst="rect">
            <a:avLst/>
          </a:prstGeom>
          <a:solidFill>
            <a:srgbClr val="B8342A">
              <a:alpha val="10000"/>
            </a:srgbClr>
          </a:solidFill>
          <a:ln w="12700">
            <a:solidFill>
              <a:srgbClr val="B8342A">
                <a:alpha val="40000"/>
              </a:srgbClr>
            </a:solidFill>
            <a:prstDash val="solid"/>
          </a:ln>
        </p:spPr>
      </p:sp>
      <p:sp>
        <p:nvSpPr>
          <p:cNvPr id="5" name="Text 1"/>
          <p:cNvSpPr txBox="1"/>
          <p:nvPr/>
        </p:nvSpPr>
        <p:spPr>
          <a:xfrm>
            <a:off x="1238098" y="761695"/>
            <a:ext cx="114300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Como ele conta sem virar palestra</a:t>
            </a:r>
            <a:endParaRPr lang="en-US" sz="1950" dirty="0"/>
          </a:p>
        </p:txBody>
      </p:sp>
      <p:pic>
        <p:nvPicPr>
          <p:cNvPr id="6" name="Image 2" descr="gen-dedup-f985ade9110f4e29bb9ffed143755f5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1238098" y="1181405"/>
            <a:ext cx="2857500" cy="19202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1200607" y="1543507"/>
            <a:ext cx="12382805" cy="175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600" spc="-9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gargalhada vem primeiro.</a:t>
            </a:r>
            <a:pPr algn="l" indent="0" marL="0">
              <a:lnSpc>
                <a:spcPct val="104000"/>
              </a:lnSpc>
              <a:buNone/>
            </a:pPr>
            <a:endParaRPr lang="en-US" sz="66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6600" spc="-9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verdade entra por trás dela.</a:t>
            </a:r>
            <a:endParaRPr lang="en-US" sz="6600" dirty="0"/>
          </a:p>
        </p:txBody>
      </p:sp>
      <p:sp>
        <p:nvSpPr>
          <p:cNvPr id="8" name="Shape 3"/>
          <p:cNvSpPr/>
          <p:nvPr/>
        </p:nvSpPr>
        <p:spPr>
          <a:xfrm>
            <a:off x="1218895" y="3810305"/>
            <a:ext cx="2190902" cy="1923898"/>
          </a:xfrm>
          <a:prstGeom prst="rect">
            <a:avLst/>
          </a:prstGeom>
          <a:solidFill>
            <a:srgbClr val="F2E8D5">
              <a:alpha val="5000"/>
            </a:srgbClr>
          </a:solidFill>
          <a:ln/>
        </p:spPr>
      </p:sp>
      <p:sp>
        <p:nvSpPr>
          <p:cNvPr id="9" name="Shape 4"/>
          <p:cNvSpPr/>
          <p:nvPr/>
        </p:nvSpPr>
        <p:spPr>
          <a:xfrm>
            <a:off x="1218895" y="3810305"/>
            <a:ext cx="2190902" cy="28346"/>
          </a:xfrm>
          <a:prstGeom prst="rect">
            <a:avLst/>
          </a:prstGeom>
          <a:solidFill>
            <a:srgbClr val="8B6F47"/>
          </a:solidFill>
          <a:ln w="12700">
            <a:solidFill>
              <a:srgbClr val="8B6F47">
                <a:alpha val="0"/>
              </a:srgbClr>
            </a:solidFill>
            <a:prstDash val="solid"/>
          </a:ln>
        </p:spPr>
      </p:sp>
      <p:sp>
        <p:nvSpPr>
          <p:cNvPr id="10" name="Text 5"/>
          <p:cNvSpPr txBox="1"/>
          <p:nvPr/>
        </p:nvSpPr>
        <p:spPr>
          <a:xfrm>
            <a:off x="1371600" y="4048049"/>
            <a:ext cx="18864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spc="240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01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1371600" y="4371746"/>
            <a:ext cx="18864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Imagem</a:t>
            </a:r>
            <a:endParaRPr lang="en-US" sz="1950" dirty="0"/>
          </a:p>
        </p:txBody>
      </p:sp>
      <p:sp>
        <p:nvSpPr>
          <p:cNvPr id="12" name="Text 7"/>
          <p:cNvSpPr txBox="1"/>
          <p:nvPr/>
        </p:nvSpPr>
        <p:spPr>
          <a:xfrm>
            <a:off x="1371600" y="4744822"/>
            <a:ext cx="1886407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cabine acende. O público vê a época.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3496666" y="3810305"/>
            <a:ext cx="2190902" cy="1923898"/>
          </a:xfrm>
          <a:prstGeom prst="rect">
            <a:avLst/>
          </a:prstGeom>
          <a:solidFill>
            <a:srgbClr val="F2E8D5">
              <a:alpha val="5000"/>
            </a:srgbClr>
          </a:solidFill>
          <a:ln/>
        </p:spPr>
      </p:sp>
      <p:sp>
        <p:nvSpPr>
          <p:cNvPr id="14" name="Shape 9"/>
          <p:cNvSpPr/>
          <p:nvPr/>
        </p:nvSpPr>
        <p:spPr>
          <a:xfrm>
            <a:off x="3496666" y="3810305"/>
            <a:ext cx="2190902" cy="28346"/>
          </a:xfrm>
          <a:prstGeom prst="rect">
            <a:avLst/>
          </a:prstGeom>
          <a:solidFill>
            <a:srgbClr val="8B6F47"/>
          </a:solidFill>
          <a:ln w="12700">
            <a:solidFill>
              <a:srgbClr val="8B6F47">
                <a:alpha val="0"/>
              </a:srgbClr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3649370" y="4048049"/>
            <a:ext cx="18864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spc="240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02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3649370" y="4371746"/>
            <a:ext cx="18864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Memória</a:t>
            </a:r>
            <a:endParaRPr lang="en-US" sz="1950" dirty="0"/>
          </a:p>
        </p:txBody>
      </p:sp>
      <p:sp>
        <p:nvSpPr>
          <p:cNvPr id="17" name="Text 12"/>
          <p:cNvSpPr txBox="1"/>
          <p:nvPr/>
        </p:nvSpPr>
        <p:spPr>
          <a:xfrm>
            <a:off x="3649370" y="4744822"/>
            <a:ext cx="1886407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Ele situa: onde estava, que idade tinha.</a:t>
            </a:r>
            <a:endParaRPr lang="en-US" sz="1500" dirty="0"/>
          </a:p>
        </p:txBody>
      </p:sp>
      <p:sp>
        <p:nvSpPr>
          <p:cNvPr id="18" name="Shape 13"/>
          <p:cNvSpPr/>
          <p:nvPr/>
        </p:nvSpPr>
        <p:spPr>
          <a:xfrm>
            <a:off x="5775350" y="3810305"/>
            <a:ext cx="2190902" cy="1923898"/>
          </a:xfrm>
          <a:prstGeom prst="rect">
            <a:avLst/>
          </a:prstGeom>
          <a:solidFill>
            <a:srgbClr val="E9B949">
              <a:alpha val="13000"/>
            </a:srgbClr>
          </a:solidFill>
          <a:ln/>
        </p:spPr>
      </p:sp>
      <p:sp>
        <p:nvSpPr>
          <p:cNvPr id="19" name="Shape 14"/>
          <p:cNvSpPr/>
          <p:nvPr/>
        </p:nvSpPr>
        <p:spPr>
          <a:xfrm>
            <a:off x="5775350" y="3810305"/>
            <a:ext cx="2190902" cy="28346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5927141" y="4048049"/>
            <a:ext cx="18864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spc="240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03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5927141" y="4371746"/>
            <a:ext cx="18864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Piada</a:t>
            </a:r>
            <a:endParaRPr lang="en-US" sz="1950" dirty="0"/>
          </a:p>
        </p:txBody>
      </p:sp>
      <p:sp>
        <p:nvSpPr>
          <p:cNvPr id="22" name="Text 17"/>
          <p:cNvSpPr txBox="1"/>
          <p:nvPr/>
        </p:nvSpPr>
        <p:spPr>
          <a:xfrm>
            <a:off x="5927141" y="4744822"/>
            <a:ext cx="1886407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Riso alto. Sempre aqui, nunca depois.</a:t>
            </a:r>
            <a:endParaRPr lang="en-US" sz="1500" dirty="0"/>
          </a:p>
        </p:txBody>
      </p:sp>
      <p:sp>
        <p:nvSpPr>
          <p:cNvPr id="23" name="Shape 18"/>
          <p:cNvSpPr/>
          <p:nvPr/>
        </p:nvSpPr>
        <p:spPr>
          <a:xfrm>
            <a:off x="8053121" y="3810305"/>
            <a:ext cx="2190902" cy="1923898"/>
          </a:xfrm>
          <a:prstGeom prst="rect">
            <a:avLst/>
          </a:prstGeom>
          <a:solidFill>
            <a:srgbClr val="E9B949">
              <a:alpha val="13000"/>
            </a:srgbClr>
          </a:solidFill>
          <a:ln/>
        </p:spPr>
      </p:sp>
      <p:sp>
        <p:nvSpPr>
          <p:cNvPr id="24" name="Shape 19"/>
          <p:cNvSpPr/>
          <p:nvPr/>
        </p:nvSpPr>
        <p:spPr>
          <a:xfrm>
            <a:off x="8053121" y="3810305"/>
            <a:ext cx="2190902" cy="28346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8204911" y="4048049"/>
            <a:ext cx="18864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spc="240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04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8204911" y="4371746"/>
            <a:ext cx="18864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Causo</a:t>
            </a:r>
            <a:endParaRPr lang="en-US" sz="1950" dirty="0"/>
          </a:p>
        </p:txBody>
      </p:sp>
      <p:sp>
        <p:nvSpPr>
          <p:cNvPr id="27" name="Text 22"/>
          <p:cNvSpPr txBox="1"/>
          <p:nvPr/>
        </p:nvSpPr>
        <p:spPr>
          <a:xfrm>
            <a:off x="8204911" y="4744822"/>
            <a:ext cx="1886407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história que só ele sabe contar.</a:t>
            </a:r>
            <a:endParaRPr lang="en-US" sz="1500" dirty="0"/>
          </a:p>
        </p:txBody>
      </p:sp>
      <p:sp>
        <p:nvSpPr>
          <p:cNvPr id="28" name="Shape 23"/>
          <p:cNvSpPr/>
          <p:nvPr/>
        </p:nvSpPr>
        <p:spPr>
          <a:xfrm>
            <a:off x="10330891" y="3810305"/>
            <a:ext cx="2190902" cy="1923898"/>
          </a:xfrm>
          <a:prstGeom prst="rect">
            <a:avLst/>
          </a:prstGeom>
          <a:solidFill>
            <a:srgbClr val="F2E8D5">
              <a:alpha val="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30891" y="3810305"/>
            <a:ext cx="2190902" cy="28346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10482682" y="4048049"/>
            <a:ext cx="18864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spc="240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05</a:t>
            </a:r>
            <a:endParaRPr lang="en-US" sz="1500" dirty="0"/>
          </a:p>
        </p:txBody>
      </p:sp>
      <p:sp>
        <p:nvSpPr>
          <p:cNvPr id="31" name="Text 26"/>
          <p:cNvSpPr txBox="1"/>
          <p:nvPr/>
        </p:nvSpPr>
        <p:spPr>
          <a:xfrm>
            <a:off x="10482682" y="4371746"/>
            <a:ext cx="18864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Verdade</a:t>
            </a:r>
            <a:endParaRPr lang="en-US" sz="1950" dirty="0"/>
          </a:p>
        </p:txBody>
      </p:sp>
      <p:sp>
        <p:nvSpPr>
          <p:cNvPr id="32" name="Text 27"/>
          <p:cNvSpPr txBox="1"/>
          <p:nvPr/>
        </p:nvSpPr>
        <p:spPr>
          <a:xfrm>
            <a:off x="10482682" y="4744822"/>
            <a:ext cx="1886407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Uma frase só. O riso baixa de tom.</a:t>
            </a:r>
            <a:endParaRPr lang="en-US" sz="1500" dirty="0"/>
          </a:p>
        </p:txBody>
      </p:sp>
      <p:sp>
        <p:nvSpPr>
          <p:cNvPr id="33" name="Shape 28"/>
          <p:cNvSpPr/>
          <p:nvPr/>
        </p:nvSpPr>
        <p:spPr>
          <a:xfrm>
            <a:off x="12608662" y="3810305"/>
            <a:ext cx="2190902" cy="1923898"/>
          </a:xfrm>
          <a:prstGeom prst="rect">
            <a:avLst/>
          </a:prstGeom>
          <a:solidFill>
            <a:srgbClr val="F2E8D5">
              <a:alpha val="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2608662" y="3810305"/>
            <a:ext cx="2190902" cy="28346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35" name="Text 30"/>
          <p:cNvSpPr txBox="1"/>
          <p:nvPr/>
        </p:nvSpPr>
        <p:spPr>
          <a:xfrm>
            <a:off x="12760452" y="4048049"/>
            <a:ext cx="18864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spc="240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06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12760452" y="4371746"/>
            <a:ext cx="18864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Virada</a:t>
            </a:r>
            <a:endParaRPr lang="en-US" sz="1950" dirty="0"/>
          </a:p>
        </p:txBody>
      </p:sp>
      <p:sp>
        <p:nvSpPr>
          <p:cNvPr id="37" name="Text 32"/>
          <p:cNvSpPr txBox="1"/>
          <p:nvPr/>
        </p:nvSpPr>
        <p:spPr>
          <a:xfrm>
            <a:off x="12760452" y="4744822"/>
            <a:ext cx="1886407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que ele fez com aquilo.</a:t>
            </a:r>
            <a:endParaRPr lang="en-US" sz="1500" dirty="0"/>
          </a:p>
        </p:txBody>
      </p:sp>
      <p:sp>
        <p:nvSpPr>
          <p:cNvPr id="38" name="Shape 33"/>
          <p:cNvSpPr/>
          <p:nvPr/>
        </p:nvSpPr>
        <p:spPr>
          <a:xfrm>
            <a:off x="14886432" y="3810305"/>
            <a:ext cx="2190902" cy="1923898"/>
          </a:xfrm>
          <a:prstGeom prst="rect">
            <a:avLst/>
          </a:prstGeom>
          <a:solidFill>
            <a:srgbClr val="B8342A">
              <a:alpha val="16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4886432" y="3810305"/>
            <a:ext cx="2190902" cy="28346"/>
          </a:xfrm>
          <a:prstGeom prst="rect">
            <a:avLst/>
          </a:prstGeom>
          <a:solidFill>
            <a:srgbClr val="B8342A"/>
          </a:solidFill>
          <a:ln w="12700">
            <a:solidFill>
              <a:srgbClr val="B8342A">
                <a:alpha val="0"/>
              </a:srgbClr>
            </a:solidFill>
            <a:prstDash val="solid"/>
          </a:ln>
        </p:spPr>
      </p:sp>
      <p:sp>
        <p:nvSpPr>
          <p:cNvPr id="40" name="Text 35"/>
          <p:cNvSpPr txBox="1"/>
          <p:nvPr/>
        </p:nvSpPr>
        <p:spPr>
          <a:xfrm>
            <a:off x="15038222" y="4048049"/>
            <a:ext cx="188640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spc="240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07</a:t>
            </a:r>
            <a:endParaRPr lang="en-US" sz="1500" dirty="0"/>
          </a:p>
        </p:txBody>
      </p:sp>
      <p:sp>
        <p:nvSpPr>
          <p:cNvPr id="41" name="Text 36"/>
          <p:cNvSpPr txBox="1"/>
          <p:nvPr/>
        </p:nvSpPr>
        <p:spPr>
          <a:xfrm>
            <a:off x="15038222" y="4371746"/>
            <a:ext cx="1886407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roda gira</a:t>
            </a:r>
            <a:endParaRPr lang="en-US" sz="1950" dirty="0"/>
          </a:p>
        </p:txBody>
      </p:sp>
      <p:sp>
        <p:nvSpPr>
          <p:cNvPr id="42" name="Text 37"/>
          <p:cNvSpPr txBox="1"/>
          <p:nvPr/>
        </p:nvSpPr>
        <p:spPr>
          <a:xfrm>
            <a:off x="15038222" y="4744822"/>
            <a:ext cx="1886407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Apaga. Próxima cabine. Sem moral da história.</a:t>
            </a:r>
            <a:endParaRPr lang="en-US" sz="1500" dirty="0"/>
          </a:p>
        </p:txBody>
      </p:sp>
      <p:pic>
        <p:nvPicPr>
          <p:cNvPr id="43" name="Image 3" descr="gen-dedup-dbf143aee2127f6d1942d054b6e6e13a.png">    </p:cNvPr>
          <p:cNvPicPr>
            <a:picLocks noChangeAspect="1"/>
          </p:cNvPicPr>
          <p:nvPr/>
        </p:nvPicPr>
        <p:blipFill>
          <a:blip r:embed="rId4"/>
          <a:srcRect l="0" r="0" t="-397" b="-397"/>
          <a:stretch/>
        </p:blipFill>
        <p:spPr>
          <a:xfrm>
            <a:off x="1238098" y="6286500"/>
            <a:ext cx="4953305" cy="38405"/>
          </a:xfrm>
          <a:prstGeom prst="rect">
            <a:avLst/>
          </a:prstGeom>
        </p:spPr>
      </p:pic>
      <p:sp>
        <p:nvSpPr>
          <p:cNvPr id="44" name="Text 38"/>
          <p:cNvSpPr txBox="1"/>
          <p:nvPr/>
        </p:nvSpPr>
        <p:spPr>
          <a:xfrm>
            <a:off x="1218895" y="6705295"/>
            <a:ext cx="9525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spc="432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Exemplos no tom dele</a:t>
            </a:r>
            <a:endParaRPr lang="en-US" sz="1800" dirty="0"/>
          </a:p>
        </p:txBody>
      </p:sp>
      <p:sp>
        <p:nvSpPr>
          <p:cNvPr id="45" name="Text 39"/>
          <p:cNvSpPr txBox="1"/>
          <p:nvPr/>
        </p:nvSpPr>
        <p:spPr>
          <a:xfrm>
            <a:off x="1218895" y="7191756"/>
            <a:ext cx="9525305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2775" spc="-4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“Hoje o cabra manda um direct.</a:t>
            </a:r>
            <a:pPr algn="l" indent="0" marL="0">
              <a:lnSpc>
                <a:spcPct val="124000"/>
              </a:lnSpc>
              <a:buNone/>
            </a:pPr>
            <a:endParaRPr lang="en-US" sz="2775" dirty="0"/>
          </a:p>
          <a:p>
            <a:pPr algn="l" indent="0" marL="0">
              <a:lnSpc>
                <a:spcPct val="124000"/>
              </a:lnSpc>
              <a:buNone/>
            </a:pPr>
            <a:r>
              <a:rPr lang="en-US" sz="2775" spc="-4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Eu comecei minha carreira por SEDEX.”</a:t>
            </a:r>
            <a:endParaRPr lang="en-US" sz="2775" dirty="0"/>
          </a:p>
        </p:txBody>
      </p:sp>
      <p:sp>
        <p:nvSpPr>
          <p:cNvPr id="46" name="Text 40"/>
          <p:cNvSpPr txBox="1"/>
          <p:nvPr/>
        </p:nvSpPr>
        <p:spPr>
          <a:xfrm>
            <a:off x="1218895" y="8256118"/>
            <a:ext cx="9525305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75" spc="-4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“Demorou só 28 anos. Rapidinho.”</a:t>
            </a:r>
            <a:endParaRPr lang="en-US" sz="2775" dirty="0"/>
          </a:p>
        </p:txBody>
      </p:sp>
      <p:sp>
        <p:nvSpPr>
          <p:cNvPr id="47" name="Text 41"/>
          <p:cNvSpPr txBox="1"/>
          <p:nvPr/>
        </p:nvSpPr>
        <p:spPr>
          <a:xfrm>
            <a:off x="11925605" y="6953098"/>
            <a:ext cx="4782312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414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 que este show não é</a:t>
            </a:r>
            <a:endParaRPr lang="en-US" sz="1725" dirty="0"/>
          </a:p>
        </p:txBody>
      </p:sp>
      <p:sp>
        <p:nvSpPr>
          <p:cNvPr id="48" name="Text 42"/>
          <p:cNvSpPr txBox="1"/>
          <p:nvPr/>
        </p:nvSpPr>
        <p:spPr>
          <a:xfrm>
            <a:off x="11925605" y="7358177"/>
            <a:ext cx="4782312" cy="206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9"/>
              </a:lnSpc>
              <a:buNone/>
            </a:pPr>
            <a:r>
              <a:rPr lang="en-US" sz="19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Não é palestra de superação.</a:t>
            </a:r>
            <a:pPr algn="l" indent="0" marL="0">
              <a:lnSpc>
                <a:spcPts val="3159"/>
              </a:lnSpc>
              <a:buNone/>
            </a:pPr>
            <a:endParaRPr lang="en-US" sz="1950" dirty="0"/>
          </a:p>
          <a:p>
            <a:pPr algn="l" indent="0" marL="0">
              <a:lnSpc>
                <a:spcPts val="3159"/>
              </a:lnSpc>
              <a:buNone/>
            </a:pPr>
            <a:r>
              <a:rPr lang="en-US" sz="19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Não é retrospectiva de troféu.</a:t>
            </a:r>
            <a:pPr algn="l" indent="0" marL="0">
              <a:lnSpc>
                <a:spcPts val="3159"/>
              </a:lnSpc>
              <a:buNone/>
            </a:pPr>
            <a:endParaRPr lang="en-US" sz="1950" dirty="0"/>
          </a:p>
          <a:p>
            <a:pPr algn="l" indent="0" marL="0">
              <a:lnSpc>
                <a:spcPts val="3159"/>
              </a:lnSpc>
              <a:buNone/>
            </a:pPr>
            <a:r>
              <a:rPr lang="en-US" sz="19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Não tem frase de efeito em tela.</a:t>
            </a:r>
            <a:pPr algn="l" indent="0" marL="0">
              <a:lnSpc>
                <a:spcPts val="3159"/>
              </a:lnSpc>
              <a:buNone/>
            </a:pPr>
            <a:endParaRPr lang="en-US" sz="1950" dirty="0"/>
          </a:p>
          <a:p>
            <a:pPr algn="l" indent="0" marL="0">
              <a:lnSpc>
                <a:spcPts val="3159"/>
              </a:lnSpc>
              <a:buNone/>
            </a:pPr>
            <a:r>
              <a:rPr lang="en-US" sz="19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Não tem lição no fim de cada história.</a:t>
            </a:r>
            <a:pPr algn="l" indent="0" marL="0">
              <a:lnSpc>
                <a:spcPts val="3159"/>
              </a:lnSpc>
              <a:buNone/>
            </a:pPr>
            <a:endParaRPr lang="en-US" sz="1950" dirty="0"/>
          </a:p>
          <a:p>
            <a:pPr algn="l" indent="0" marL="0">
              <a:lnSpc>
                <a:spcPts val="3159"/>
              </a:lnSpc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É comédia. A emoção é consequência.</a:t>
            </a:r>
            <a:endParaRPr lang="en-US" sz="1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45cbd9ccbccb93d70362ef4894b7000.jpg">    </p:cNvPr>
          <p:cNvPicPr>
            <a:picLocks noChangeAspect="1"/>
          </p:cNvPicPr>
          <p:nvPr/>
        </p:nvPicPr>
        <p:blipFill>
          <a:blip r:embed="rId1">
            <a:alphaModFix amt="26000"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a69075f8ebbd481e29faba24d4eb046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668098" y="1867205"/>
            <a:ext cx="4419295" cy="6553505"/>
          </a:xfrm>
          <a:prstGeom prst="rect">
            <a:avLst/>
          </a:prstGeom>
          <a:solidFill>
            <a:srgbClr val="F2E8D5">
              <a:alpha val="4000"/>
            </a:srgbClr>
          </a:solidFill>
          <a:ln w="12700">
            <a:solidFill>
              <a:srgbClr val="C4622D">
                <a:alpha val="32000"/>
              </a:srgbClr>
            </a:solidFill>
            <a:prstDash val="solid"/>
          </a:ln>
        </p:spPr>
      </p:sp>
      <p:pic>
        <p:nvPicPr>
          <p:cNvPr id="5" name="Image 2" descr="gen-dedup-70d7a79ad801674165df15f08d814e91.png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1238098" y="914400"/>
            <a:ext cx="104781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cabine “Errei”</a:t>
            </a:r>
            <a:endParaRPr lang="en-US" sz="1950" dirty="0"/>
          </a:p>
        </p:txBody>
      </p:sp>
      <p:pic>
        <p:nvPicPr>
          <p:cNvPr id="7" name="Image 3" descr="gen-dedup-65ac1fd800dcb29b4a9891d5682e05f3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1238098" y="1333195"/>
            <a:ext cx="2857500" cy="19202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1200607" y="1867205"/>
            <a:ext cx="11811305" cy="194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7200" spc="-10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Dar a volta por cima não é fingir que nunca caiu.</a:t>
            </a:r>
            <a:endParaRPr lang="en-US" sz="7200" dirty="0"/>
          </a:p>
        </p:txBody>
      </p:sp>
      <p:sp>
        <p:nvSpPr>
          <p:cNvPr id="9" name="Text 3"/>
          <p:cNvSpPr txBox="1"/>
          <p:nvPr/>
        </p:nvSpPr>
        <p:spPr>
          <a:xfrm>
            <a:off x="1218895" y="4953305"/>
            <a:ext cx="11430000" cy="1334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350" spc="-65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Às vezes é admitir que caiu porque tropeçou no próprio pé.</a:t>
            </a:r>
            <a:endParaRPr lang="en-US" sz="4350" dirty="0"/>
          </a:p>
        </p:txBody>
      </p:sp>
      <p:pic>
        <p:nvPicPr>
          <p:cNvPr id="10" name="Image 4" descr="gen-dedup-dbf143aee2127f6d1942d054b6e6e13a.png">    </p:cNvPr>
          <p:cNvPicPr>
            <a:picLocks noChangeAspect="1"/>
          </p:cNvPicPr>
          <p:nvPr/>
        </p:nvPicPr>
        <p:blipFill>
          <a:blip r:embed="rId5"/>
          <a:srcRect l="0" r="0" t="-397" b="-397"/>
          <a:stretch/>
        </p:blipFill>
        <p:spPr>
          <a:xfrm>
            <a:off x="1238098" y="6705295"/>
            <a:ext cx="4953305" cy="38405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1218895" y="7125005"/>
            <a:ext cx="10287000" cy="1420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20"/>
              </a:lnSpc>
              <a:buNone/>
            </a:pPr>
            <a:r>
              <a:rPr lang="en-US" sz="23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Há uma cabine no espetáculo em que ele fala dos próprios erros. Não é confissão, não é tribunal, não é pedido de desculpa em público. É maturidade — e, feito com humor, é o momento em que a plateia mais confia nele.</a:t>
            </a:r>
            <a:endParaRPr lang="en-US" sz="2325" dirty="0"/>
          </a:p>
        </p:txBody>
      </p:sp>
      <p:sp>
        <p:nvSpPr>
          <p:cNvPr id="12" name="Text 5"/>
          <p:cNvSpPr txBox="1"/>
          <p:nvPr/>
        </p:nvSpPr>
        <p:spPr>
          <a:xfrm>
            <a:off x="13049402" y="2247595"/>
            <a:ext cx="3639312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414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Como tratamos</a:t>
            </a:r>
            <a:endParaRPr lang="en-US" sz="1725" dirty="0"/>
          </a:p>
        </p:txBody>
      </p:sp>
      <p:sp>
        <p:nvSpPr>
          <p:cNvPr id="13" name="Text 6"/>
          <p:cNvSpPr txBox="1"/>
          <p:nvPr/>
        </p:nvSpPr>
        <p:spPr>
          <a:xfrm>
            <a:off x="13049402" y="2800807"/>
            <a:ext cx="3639312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sensacionalismo.</a:t>
            </a:r>
            <a:endParaRPr lang="en-US" sz="1950" dirty="0"/>
          </a:p>
        </p:txBody>
      </p:sp>
      <p:sp>
        <p:nvSpPr>
          <p:cNvPr id="14" name="Text 7"/>
          <p:cNvSpPr txBox="1"/>
          <p:nvPr/>
        </p:nvSpPr>
        <p:spPr>
          <a:xfrm>
            <a:off x="13049402" y="3380537"/>
            <a:ext cx="3639312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expor família.</a:t>
            </a:r>
            <a:endParaRPr lang="en-US" sz="1950" dirty="0"/>
          </a:p>
        </p:txBody>
      </p:sp>
      <p:sp>
        <p:nvSpPr>
          <p:cNvPr id="15" name="Text 8"/>
          <p:cNvSpPr txBox="1"/>
          <p:nvPr/>
        </p:nvSpPr>
        <p:spPr>
          <a:xfrm>
            <a:off x="13049402" y="3960266"/>
            <a:ext cx="3829507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nomes desnecessários.</a:t>
            </a:r>
            <a:endParaRPr lang="en-US" sz="1950" dirty="0"/>
          </a:p>
        </p:txBody>
      </p:sp>
      <p:sp>
        <p:nvSpPr>
          <p:cNvPr id="16" name="Text 9"/>
          <p:cNvSpPr txBox="1"/>
          <p:nvPr/>
        </p:nvSpPr>
        <p:spPr>
          <a:xfrm>
            <a:off x="13049402" y="4540910"/>
            <a:ext cx="3639312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detalhe processual.</a:t>
            </a:r>
            <a:endParaRPr lang="en-US" sz="1950" dirty="0"/>
          </a:p>
        </p:txBody>
      </p:sp>
      <p:sp>
        <p:nvSpPr>
          <p:cNvPr id="17" name="Text 10"/>
          <p:cNvSpPr txBox="1"/>
          <p:nvPr/>
        </p:nvSpPr>
        <p:spPr>
          <a:xfrm>
            <a:off x="13049402" y="5120640"/>
            <a:ext cx="3639312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vitimismo.</a:t>
            </a:r>
            <a:endParaRPr lang="en-US" sz="1950" dirty="0"/>
          </a:p>
        </p:txBody>
      </p:sp>
      <p:pic>
        <p:nvPicPr>
          <p:cNvPr id="18" name="Image 5" descr="gen-dedup-20ae4d5cdcbacab8242cd4806ba9591e.png">    </p:cNvPr>
          <p:cNvPicPr>
            <a:picLocks noChangeAspect="1"/>
          </p:cNvPicPr>
          <p:nvPr/>
        </p:nvPicPr>
        <p:blipFill>
          <a:blip r:embed="rId6"/>
          <a:srcRect l="-2083" r="-2083" t="0" b="0"/>
          <a:stretch/>
        </p:blipFill>
        <p:spPr>
          <a:xfrm>
            <a:off x="13049402" y="5796382"/>
            <a:ext cx="3638398" cy="9144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3049402" y="6091733"/>
            <a:ext cx="3639312" cy="107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3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conteúdo desta cabine é definido </a:t>
            </a:r>
            <a:pPr algn="l" indent="0" marL="0">
              <a:lnSpc>
                <a:spcPts val="2813"/>
              </a:lnSpc>
              <a:buNone/>
            </a:pPr>
            <a:r>
              <a:rPr lang="en-US" sz="187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com ele</a:t>
            </a:r>
            <a:pPr algn="l" indent="0" marL="0">
              <a:lnSpc>
                <a:spcPts val="2813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na entrevista documental. Nada aqui é presumido.</a:t>
            </a:r>
            <a:endParaRPr lang="en-US" sz="1875" dirty="0"/>
          </a:p>
        </p:txBody>
      </p:sp>
      <p:sp>
        <p:nvSpPr>
          <p:cNvPr id="20" name="Text 12"/>
          <p:cNvSpPr txBox="1"/>
          <p:nvPr/>
        </p:nvSpPr>
        <p:spPr>
          <a:xfrm>
            <a:off x="1238098" y="9144000"/>
            <a:ext cx="110496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Cabine opcional · entra no roteiro somente com aprovação dele</a:t>
            </a:r>
            <a:endParaRPr lang="en-US" sz="1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ba99f68964240d322048f009e1707224.jpg">    </p:cNvPr>
          <p:cNvPicPr>
            <a:picLocks noChangeAspect="1"/>
          </p:cNvPicPr>
          <p:nvPr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e4ee401c6da2c1b600c1beb76c6b26d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668098" y="2381098"/>
            <a:ext cx="4419295" cy="4953305"/>
          </a:xfrm>
          <a:prstGeom prst="rect">
            <a:avLst/>
          </a:prstGeom>
          <a:solidFill>
            <a:srgbClr val="000000">
              <a:alpha val="55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12668098" y="2381098"/>
            <a:ext cx="19202" cy="4953305"/>
          </a:xfrm>
          <a:prstGeom prst="rect">
            <a:avLst/>
          </a:prstGeom>
          <a:solidFill>
            <a:srgbClr val="B8342A">
              <a:alpha val="60000"/>
            </a:srgbClr>
          </a:solidFill>
          <a:ln w="12700">
            <a:solidFill>
              <a:srgbClr val="B8342A">
                <a:alpha val="0"/>
              </a:srgbClr>
            </a:solidFill>
            <a:prstDash val="solid"/>
          </a:ln>
        </p:spPr>
      </p:sp>
      <p:pic>
        <p:nvPicPr>
          <p:cNvPr id="6" name="Image 2" descr="gen-dedup-0e8f350ca09938026ad9d0a6ccd06205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1238098" y="990295"/>
            <a:ext cx="9525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5" b="1" spc="689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11 · 05 · 2026 — NATAL / RN</a:t>
            </a:r>
            <a:endParaRPr lang="en-US" sz="2025" dirty="0"/>
          </a:p>
        </p:txBody>
      </p:sp>
      <p:pic>
        <p:nvPicPr>
          <p:cNvPr id="8" name="Image 3" descr="gen-dedup-0bce61d61d752a40416eafa300720ab9.png">    </p:cNvPr>
          <p:cNvPicPr>
            <a:picLocks noChangeAspect="1"/>
          </p:cNvPicPr>
          <p:nvPr/>
        </p:nvPicPr>
        <p:blipFill>
          <a:blip r:embed="rId4"/>
          <a:srcRect l="-2078" r="-2078" t="0" b="0"/>
          <a:stretch/>
        </p:blipFill>
        <p:spPr>
          <a:xfrm>
            <a:off x="1238098" y="1429207"/>
            <a:ext cx="2476195" cy="9144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1181405" y="2495398"/>
            <a:ext cx="10763402" cy="3829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600" spc="-9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“Naquela manhã eu não perdi uma lona. </a:t>
            </a:r>
            <a:pPr algn="l" indent="0" marL="0">
              <a:lnSpc>
                <a:spcPct val="114000"/>
              </a:lnSpc>
              <a:buNone/>
            </a:pPr>
            <a:r>
              <a:rPr lang="en-US" sz="6600" spc="-99" kern="0" dirty="0">
                <a:solidFill>
                  <a:srgbClr val="B8342A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Parecia que eu estava vendo trinta anos pegando fogo.</a:t>
            </a:r>
            <a:pPr algn="l" indent="0" marL="0">
              <a:lnSpc>
                <a:spcPct val="114000"/>
              </a:lnSpc>
              <a:buNone/>
            </a:pPr>
            <a:r>
              <a:rPr lang="en-US" sz="6600" spc="-9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”</a:t>
            </a:r>
            <a:endParaRPr lang="en-US" sz="6600" dirty="0"/>
          </a:p>
        </p:txBody>
      </p:sp>
      <p:pic>
        <p:nvPicPr>
          <p:cNvPr id="10" name="Image 4" descr="gen-dedup-100b1885a6c686e7cf4f027d20e3c5f5.png">    </p:cNvPr>
          <p:cNvPicPr>
            <a:picLocks noChangeAspect="1"/>
          </p:cNvPicPr>
          <p:nvPr/>
        </p:nvPicPr>
        <p:blipFill>
          <a:blip r:embed="rId5"/>
          <a:srcRect l="0" r="0" t="-397" b="-397"/>
          <a:stretch/>
        </p:blipFill>
        <p:spPr>
          <a:xfrm>
            <a:off x="1238098" y="7677302"/>
            <a:ext cx="4953305" cy="19202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1218895" y="8058607"/>
            <a:ext cx="952530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414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 momento mais forte do espetáculo</a:t>
            </a:r>
            <a:endParaRPr lang="en-US" sz="1725" dirty="0"/>
          </a:p>
        </p:txBody>
      </p:sp>
      <p:sp>
        <p:nvSpPr>
          <p:cNvPr id="12" name="Text 5"/>
          <p:cNvSpPr txBox="1"/>
          <p:nvPr/>
        </p:nvSpPr>
        <p:spPr>
          <a:xfrm>
            <a:off x="1218895" y="8477402"/>
            <a:ext cx="9525305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roda para. O som diminui. As 30 cabines apagam, uma por uma. Imagens reais na tela. E silêncio — o único silêncio do show.</a:t>
            </a:r>
            <a:endParaRPr lang="en-US" sz="2100" dirty="0"/>
          </a:p>
        </p:txBody>
      </p:sp>
      <p:sp>
        <p:nvSpPr>
          <p:cNvPr id="13" name="Text 6"/>
          <p:cNvSpPr txBox="1"/>
          <p:nvPr/>
        </p:nvSpPr>
        <p:spPr>
          <a:xfrm>
            <a:off x="13068605" y="2743200"/>
            <a:ext cx="3639312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96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Os fatos</a:t>
            </a:r>
            <a:endParaRPr lang="en-US" sz="1650" dirty="0"/>
          </a:p>
        </p:txBody>
      </p:sp>
      <p:sp>
        <p:nvSpPr>
          <p:cNvPr id="14" name="Text 7"/>
          <p:cNvSpPr txBox="1"/>
          <p:nvPr/>
        </p:nvSpPr>
        <p:spPr>
          <a:xfrm>
            <a:off x="13068605" y="3276295"/>
            <a:ext cx="3639312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Ninguém ferido.</a:t>
            </a:r>
            <a:endParaRPr lang="en-US" sz="1875" dirty="0"/>
          </a:p>
        </p:txBody>
      </p:sp>
      <p:sp>
        <p:nvSpPr>
          <p:cNvPr id="15" name="Text 8"/>
          <p:cNvSpPr txBox="1"/>
          <p:nvPr/>
        </p:nvSpPr>
        <p:spPr>
          <a:xfrm>
            <a:off x="13068605" y="3674059"/>
            <a:ext cx="363931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É a primeira informação que entra na tela.</a:t>
            </a:r>
            <a:endParaRPr lang="en-US" sz="1650" dirty="0"/>
          </a:p>
        </p:txBody>
      </p:sp>
      <p:sp>
        <p:nvSpPr>
          <p:cNvPr id="16" name="Text 9"/>
          <p:cNvSpPr txBox="1"/>
          <p:nvPr/>
        </p:nvSpPr>
        <p:spPr>
          <a:xfrm>
            <a:off x="13068605" y="4527194"/>
            <a:ext cx="3639312" cy="648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Estimativa de cerca de R$ 13 milhões</a:t>
            </a:r>
            <a:endParaRPr lang="en-US" sz="1875" dirty="0"/>
          </a:p>
        </p:txBody>
      </p:sp>
      <p:sp>
        <p:nvSpPr>
          <p:cNvPr id="17" name="Text 10"/>
          <p:cNvSpPr txBox="1"/>
          <p:nvPr/>
        </p:nvSpPr>
        <p:spPr>
          <a:xfrm>
            <a:off x="13068605" y="5246827"/>
            <a:ext cx="363931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Segundo o próprio artista: lona, LED, equipamentos, estrutura.</a:t>
            </a:r>
            <a:endParaRPr lang="en-US" sz="1650" dirty="0"/>
          </a:p>
        </p:txBody>
      </p:sp>
      <p:sp>
        <p:nvSpPr>
          <p:cNvPr id="18" name="Text 11"/>
          <p:cNvSpPr txBox="1"/>
          <p:nvPr/>
        </p:nvSpPr>
        <p:spPr>
          <a:xfrm>
            <a:off x="13068605" y="6099962"/>
            <a:ext cx="3639312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Próximo à Arena das Dunas</a:t>
            </a:r>
            <a:endParaRPr lang="en-US" sz="1875" dirty="0"/>
          </a:p>
        </p:txBody>
      </p:sp>
      <p:sp>
        <p:nvSpPr>
          <p:cNvPr id="19" name="Text 12"/>
          <p:cNvSpPr txBox="1"/>
          <p:nvPr/>
        </p:nvSpPr>
        <p:spPr>
          <a:xfrm>
            <a:off x="13068605" y="6497726"/>
            <a:ext cx="363931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estrutura estava montada na cidade quando o fogo começou.</a:t>
            </a:r>
            <a:endParaRPr lang="en-US" sz="1650" dirty="0"/>
          </a:p>
        </p:txBody>
      </p:sp>
      <p:sp>
        <p:nvSpPr>
          <p:cNvPr id="20" name="Text 13"/>
          <p:cNvSpPr txBox="1"/>
          <p:nvPr/>
        </p:nvSpPr>
        <p:spPr>
          <a:xfrm>
            <a:off x="12668098" y="9121140"/>
            <a:ext cx="4401007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2066"/>
              </a:lnSpc>
              <a:buNone/>
            </a:pPr>
            <a:r>
              <a:rPr lang="en-US" sz="1425" dirty="0">
                <a:solidFill>
                  <a:srgbClr val="5A554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Imagem de referência: recriação artística.</a:t>
            </a:r>
            <a:pPr algn="r" indent="0" marL="0">
              <a:lnSpc>
                <a:spcPts val="2066"/>
              </a:lnSpc>
              <a:buNone/>
            </a:pPr>
            <a:endParaRPr lang="en-US" sz="1425" dirty="0"/>
          </a:p>
          <a:p>
            <a:pPr algn="r" indent="0" marL="0">
              <a:lnSpc>
                <a:spcPts val="2066"/>
              </a:lnSpc>
              <a:buNone/>
            </a:pPr>
            <a:r>
              <a:rPr lang="en-US" sz="1425" dirty="0">
                <a:solidFill>
                  <a:srgbClr val="5A554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Imagens reais de acervo (G1, Record, Tribuna do Norte) no espetáculo, com crédito.</a:t>
            </a:r>
            <a:endParaRPr lang="en-US" sz="14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77215b5e44a41c7959ed5c2d6ece46ef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7748f42474fa656760141bbc7e2933d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70d7a79ad801674165df15f08d814e91.png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12763195" y="1886407"/>
            <a:ext cx="4324198" cy="3866998"/>
          </a:xfrm>
          <a:prstGeom prst="rect">
            <a:avLst/>
          </a:prstGeom>
          <a:solidFill>
            <a:srgbClr val="0A0705">
              <a:alpha val="72000"/>
            </a:srgbClr>
          </a:solidFill>
          <a:ln w="12700">
            <a:solidFill>
              <a:srgbClr val="E9B949">
                <a:alpha val="34000"/>
              </a:srgbClr>
            </a:solidFill>
            <a:prstDash val="solid"/>
          </a:ln>
        </p:spPr>
      </p:sp>
      <p:pic>
        <p:nvPicPr>
          <p:cNvPr id="6" name="Image 3" descr="gen-dedup-8f676616bfeb0918a64cf925718a2bbf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195" y="6038698"/>
            <a:ext cx="4329321" cy="2590495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238098" y="914400"/>
            <a:ext cx="95253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 renascimento</a:t>
            </a:r>
            <a:endParaRPr lang="en-US" sz="1950" dirty="0"/>
          </a:p>
        </p:txBody>
      </p:sp>
      <p:pic>
        <p:nvPicPr>
          <p:cNvPr id="8" name="Image 4" descr="gen-dedup-f985ade9110f4e29bb9ffed143755f54.png">    </p:cNvPr>
          <p:cNvPicPr>
            <a:picLocks noChangeAspect="1"/>
          </p:cNvPicPr>
          <p:nvPr/>
        </p:nvPicPr>
        <p:blipFill>
          <a:blip r:embed="rId5"/>
          <a:srcRect l="0" r="0" t="-400" b="-400"/>
          <a:stretch/>
        </p:blipFill>
        <p:spPr>
          <a:xfrm>
            <a:off x="1238098" y="1333195"/>
            <a:ext cx="2857500" cy="19202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1181405" y="1867205"/>
            <a:ext cx="11049610" cy="2563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6000" spc="-90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“O fogo podia queimar o circo. </a:t>
            </a:r>
            <a:pPr algn="l" indent="0" marL="0">
              <a:lnSpc>
                <a:spcPct val="112000"/>
              </a:lnSpc>
              <a:buNone/>
            </a:pPr>
            <a:r>
              <a:rPr lang="en-US" sz="6000" spc="-90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Não podia queimar o caminho que me trouxe até ele.</a:t>
            </a:r>
            <a:pPr algn="l" indent="0" marL="0">
              <a:lnSpc>
                <a:spcPct val="112000"/>
              </a:lnSpc>
              <a:buNone/>
            </a:pPr>
            <a:r>
              <a:rPr lang="en-US" sz="6000" spc="-90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”</a:t>
            </a:r>
            <a:endParaRPr lang="en-US" sz="6000" dirty="0"/>
          </a:p>
        </p:txBody>
      </p:sp>
      <p:pic>
        <p:nvPicPr>
          <p:cNvPr id="10" name="Image 5" descr="gen-dedup-8cea4b4780ed75f6c864aa6c309fa727.png">    </p:cNvPr>
          <p:cNvPicPr>
            <a:picLocks noChangeAspect="1"/>
          </p:cNvPicPr>
          <p:nvPr/>
        </p:nvPicPr>
        <p:blipFill>
          <a:blip r:embed="rId6"/>
          <a:srcRect l="-407" r="-407" t="0" b="0"/>
          <a:stretch/>
        </p:blipFill>
        <p:spPr>
          <a:xfrm>
            <a:off x="1238098" y="5905195"/>
            <a:ext cx="4953305" cy="28346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1218895" y="6305702"/>
            <a:ext cx="10001707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414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Em cena</a:t>
            </a:r>
            <a:endParaRPr lang="en-US" sz="1725" dirty="0"/>
          </a:p>
        </p:txBody>
      </p:sp>
      <p:sp>
        <p:nvSpPr>
          <p:cNvPr id="12" name="Text 4"/>
          <p:cNvSpPr txBox="1"/>
          <p:nvPr/>
        </p:nvSpPr>
        <p:spPr>
          <a:xfrm>
            <a:off x="1218895" y="6743700"/>
            <a:ext cx="10001707" cy="857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71"/>
              </a:lnSpc>
              <a:buNone/>
            </a:pPr>
            <a:r>
              <a:rPr lang="en-US" sz="21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Depois do silêncio, uma cabine reacende: </a:t>
            </a:r>
            <a:pPr algn="l" indent="0" marL="0">
              <a:lnSpc>
                <a:spcPts val="3371"/>
              </a:lnSpc>
              <a:buNone/>
            </a:pPr>
            <a:r>
              <a:rPr lang="en-US" sz="217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1996</a:t>
            </a:r>
            <a:pPr algn="l" indent="0" marL="0">
              <a:lnSpc>
                <a:spcPts val="3371"/>
              </a:lnSpc>
              <a:buNone/>
            </a:pPr>
            <a:r>
              <a:rPr lang="en-US" sz="21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Depois outra. Depois outra. A roda volta a girar — mais devagar, e então em explosão de luz. Entra a nova lona.</a:t>
            </a:r>
            <a:endParaRPr lang="en-US" sz="2175" dirty="0"/>
          </a:p>
        </p:txBody>
      </p:sp>
      <p:sp>
        <p:nvSpPr>
          <p:cNvPr id="13" name="Text 5"/>
          <p:cNvSpPr txBox="1"/>
          <p:nvPr/>
        </p:nvSpPr>
        <p:spPr>
          <a:xfrm>
            <a:off x="1218895" y="7847381"/>
            <a:ext cx="10001707" cy="10954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3450" spc="-52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“É a chuva apagando o fogo. Apaga o fogo e nasce o novo circo.”</a:t>
            </a:r>
            <a:endParaRPr lang="en-US" sz="3450" dirty="0"/>
          </a:p>
        </p:txBody>
      </p:sp>
      <p:sp>
        <p:nvSpPr>
          <p:cNvPr id="14" name="Text 6"/>
          <p:cNvSpPr txBox="1"/>
          <p:nvPr/>
        </p:nvSpPr>
        <p:spPr>
          <a:xfrm>
            <a:off x="1218895" y="9067190"/>
            <a:ext cx="10001707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63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Tirullipa, ao apresentar a nova lona</a:t>
            </a:r>
            <a:endParaRPr lang="en-US" sz="1650" dirty="0"/>
          </a:p>
        </p:txBody>
      </p:sp>
      <p:sp>
        <p:nvSpPr>
          <p:cNvPr id="15" name="Text 7"/>
          <p:cNvSpPr txBox="1"/>
          <p:nvPr/>
        </p:nvSpPr>
        <p:spPr>
          <a:xfrm>
            <a:off x="13125298" y="2210105"/>
            <a:ext cx="35817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96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Agosto / 2026</a:t>
            </a:r>
            <a:endParaRPr lang="en-US" sz="1650" dirty="0"/>
          </a:p>
        </p:txBody>
      </p:sp>
      <p:sp>
        <p:nvSpPr>
          <p:cNvPr id="16" name="Text 8"/>
          <p:cNvSpPr txBox="1"/>
          <p:nvPr/>
        </p:nvSpPr>
        <p:spPr>
          <a:xfrm>
            <a:off x="13125298" y="2572207"/>
            <a:ext cx="4347058" cy="4864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spc="-54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Nordestinamente</a:t>
            </a:r>
            <a:endParaRPr lang="en-US" sz="3600" dirty="0"/>
          </a:p>
        </p:txBody>
      </p:sp>
      <p:sp>
        <p:nvSpPr>
          <p:cNvPr id="17" name="Text 9"/>
          <p:cNvSpPr txBox="1"/>
          <p:nvPr/>
        </p:nvSpPr>
        <p:spPr>
          <a:xfrm>
            <a:off x="13125298" y="3226003"/>
            <a:ext cx="3581705" cy="14602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9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Nova lona temática nordestina.</a:t>
            </a:r>
            <a:pPr algn="l" indent="0" marL="0">
              <a:lnSpc>
                <a:spcPts val="2790"/>
              </a:lnSpc>
              <a:buNone/>
            </a:pPr>
            <a:endParaRPr lang="en-US" sz="1800" dirty="0"/>
          </a:p>
          <a:p>
            <a:pPr algn="l" indent="0" marL="0">
              <a:lnSpc>
                <a:spcPts val="279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Estrutura inovadora, 360°.</a:t>
            </a:r>
            <a:pPr algn="l" indent="0" marL="0">
              <a:lnSpc>
                <a:spcPts val="2790"/>
              </a:lnSpc>
              <a:buNone/>
            </a:pPr>
            <a:endParaRPr lang="en-US" sz="1800" dirty="0"/>
          </a:p>
          <a:p>
            <a:pPr algn="l" indent="0" marL="0">
              <a:lnSpc>
                <a:spcPts val="279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Xilogravura, renda, cactos,</a:t>
            </a:r>
            <a:pPr algn="l" indent="0" marL="0">
              <a:lnSpc>
                <a:spcPts val="2790"/>
              </a:lnSpc>
              <a:buNone/>
            </a:pPr>
            <a:endParaRPr lang="en-US" sz="1800" dirty="0"/>
          </a:p>
          <a:p>
            <a:pPr algn="l" indent="0" marL="0">
              <a:lnSpc>
                <a:spcPts val="279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sertão e artesanato.</a:t>
            </a:r>
            <a:endParaRPr lang="en-US" sz="1800" dirty="0"/>
          </a:p>
        </p:txBody>
      </p:sp>
      <p:sp>
        <p:nvSpPr>
          <p:cNvPr id="18" name="Text 10"/>
          <p:cNvSpPr txBox="1"/>
          <p:nvPr/>
        </p:nvSpPr>
        <p:spPr>
          <a:xfrm>
            <a:off x="12763195" y="8721547"/>
            <a:ext cx="4305910" cy="55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66"/>
              </a:lnSpc>
              <a:buNone/>
            </a:pPr>
            <a:r>
              <a:rPr lang="en-US" sz="1425" dirty="0">
                <a:solidFill>
                  <a:srgbClr val="8B6F47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Foto: Tribuna do Norte / divulgação.</a:t>
            </a:r>
            <a:pPr algn="l" indent="0" marL="0">
              <a:lnSpc>
                <a:spcPts val="2066"/>
              </a:lnSpc>
              <a:buNone/>
            </a:pPr>
            <a:endParaRPr lang="en-US" sz="1425" dirty="0"/>
          </a:p>
          <a:p>
            <a:pPr algn="l" indent="0" marL="0">
              <a:lnSpc>
                <a:spcPts val="2066"/>
              </a:lnSpc>
              <a:buNone/>
            </a:pPr>
            <a:r>
              <a:rPr lang="en-US" sz="1425" dirty="0">
                <a:solidFill>
                  <a:srgbClr val="8B6F47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Imagem de fundo: recriação artística.</a:t>
            </a:r>
            <a:endParaRPr lang="en-US" sz="14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17b567c12678e75b067d1cf7e4d6d5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3b78b3bbe6b268a445659d3d951a29a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70d7a79ad801674165df15f08d814e91.png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1218895" y="5715000"/>
            <a:ext cx="4990795" cy="3124505"/>
          </a:xfrm>
          <a:prstGeom prst="rect">
            <a:avLst/>
          </a:prstGeom>
          <a:solidFill>
            <a:srgbClr val="0A0705">
              <a:alpha val="78000"/>
            </a:srgbClr>
          </a:solidFill>
          <a:ln/>
        </p:spPr>
      </p:sp>
      <p:sp>
        <p:nvSpPr>
          <p:cNvPr id="6" name="Shape 1"/>
          <p:cNvSpPr/>
          <p:nvPr/>
        </p:nvSpPr>
        <p:spPr>
          <a:xfrm>
            <a:off x="1218895" y="5715000"/>
            <a:ext cx="38405" cy="3124505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7" name="Shape 2"/>
          <p:cNvSpPr/>
          <p:nvPr/>
        </p:nvSpPr>
        <p:spPr>
          <a:xfrm>
            <a:off x="6458407" y="5715000"/>
            <a:ext cx="5372100" cy="3124505"/>
          </a:xfrm>
          <a:prstGeom prst="rect">
            <a:avLst/>
          </a:prstGeom>
          <a:solidFill>
            <a:srgbClr val="0A0705">
              <a:alpha val="78000"/>
            </a:srgbClr>
          </a:solidFill>
          <a:ln/>
        </p:spPr>
      </p:sp>
      <p:sp>
        <p:nvSpPr>
          <p:cNvPr id="8" name="Shape 3"/>
          <p:cNvSpPr/>
          <p:nvPr/>
        </p:nvSpPr>
        <p:spPr>
          <a:xfrm>
            <a:off x="6458407" y="5715000"/>
            <a:ext cx="38405" cy="3124505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9" name="Shape 4"/>
          <p:cNvSpPr/>
          <p:nvPr/>
        </p:nvSpPr>
        <p:spPr>
          <a:xfrm>
            <a:off x="12077395" y="5715000"/>
            <a:ext cx="5029200" cy="3124505"/>
          </a:xfrm>
          <a:prstGeom prst="rect">
            <a:avLst/>
          </a:prstGeom>
          <a:solidFill>
            <a:srgbClr val="B8342A">
              <a:alpha val="14000"/>
            </a:srgbClr>
          </a:solidFill>
          <a:ln/>
        </p:spPr>
      </p:sp>
      <p:sp>
        <p:nvSpPr>
          <p:cNvPr id="10" name="Shape 5"/>
          <p:cNvSpPr/>
          <p:nvPr/>
        </p:nvSpPr>
        <p:spPr>
          <a:xfrm>
            <a:off x="12077395" y="5715000"/>
            <a:ext cx="38405" cy="3124505"/>
          </a:xfrm>
          <a:prstGeom prst="rect">
            <a:avLst/>
          </a:prstGeom>
          <a:solidFill>
            <a:srgbClr val="B8342A"/>
          </a:solidFill>
          <a:ln w="12700">
            <a:solidFill>
              <a:srgbClr val="B8342A">
                <a:alpha val="0"/>
              </a:srgbClr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1238098" y="780898"/>
            <a:ext cx="95253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Cenografia</a:t>
            </a:r>
            <a:endParaRPr lang="en-US" sz="1950" dirty="0"/>
          </a:p>
        </p:txBody>
      </p:sp>
      <p:pic>
        <p:nvPicPr>
          <p:cNvPr id="12" name="Image 3" descr="gen-dedup-f985ade9110f4e29bb9ffed143755f54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1238098" y="1200607"/>
            <a:ext cx="2857500" cy="19202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200607" y="1580998"/>
            <a:ext cx="12573000" cy="175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600" spc="-9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roda não é cenário.</a:t>
            </a:r>
            <a:pPr algn="l" indent="0" marL="0">
              <a:lnSpc>
                <a:spcPct val="104000"/>
              </a:lnSpc>
              <a:buNone/>
            </a:pPr>
            <a:endParaRPr lang="en-US" sz="66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6600" spc="-99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É a máquina que conta a história.</a:t>
            </a:r>
            <a:endParaRPr lang="en-US" sz="6600" dirty="0"/>
          </a:p>
        </p:txBody>
      </p:sp>
      <p:sp>
        <p:nvSpPr>
          <p:cNvPr id="14" name="Text 8"/>
          <p:cNvSpPr txBox="1"/>
          <p:nvPr/>
        </p:nvSpPr>
        <p:spPr>
          <a:xfrm>
            <a:off x="1600200" y="6019495"/>
            <a:ext cx="42675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96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Como é construída</a:t>
            </a:r>
            <a:endParaRPr lang="en-US" sz="1650" dirty="0"/>
          </a:p>
        </p:txBody>
      </p:sp>
      <p:sp>
        <p:nvSpPr>
          <p:cNvPr id="15" name="Text 9"/>
          <p:cNvSpPr txBox="1"/>
          <p:nvPr/>
        </p:nvSpPr>
        <p:spPr>
          <a:xfrm>
            <a:off x="1600200" y="6408115"/>
            <a:ext cx="4267505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Roda-gigante de palco com 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30 cabines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pPr algn="l" indent="0" marL="0">
              <a:lnSpc>
                <a:spcPts val="3038"/>
              </a:lnSpc>
              <a:buNone/>
            </a:pPr>
            <a:endParaRPr lang="en-US" sz="187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LED de alta resolução em cada cabine.</a:t>
            </a:r>
            <a:pPr algn="l" indent="0" marL="0">
              <a:lnSpc>
                <a:spcPts val="3038"/>
              </a:lnSpc>
              <a:buNone/>
            </a:pPr>
            <a:endParaRPr lang="en-US" sz="187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Projeção mapeada sobre a estrutura.</a:t>
            </a:r>
            <a:pPr algn="l" indent="0" marL="0">
              <a:lnSpc>
                <a:spcPts val="3038"/>
              </a:lnSpc>
              <a:buNone/>
            </a:pPr>
            <a:endParaRPr lang="en-US" sz="187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Elementos físicos reais: madeira,</a:t>
            </a:r>
            <a:pPr algn="l" indent="0" marL="0">
              <a:lnSpc>
                <a:spcPts val="3038"/>
              </a:lnSpc>
              <a:buNone/>
            </a:pPr>
            <a:endParaRPr lang="en-US" sz="187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aço rebitado, lona, lâmpadas de marquee.</a:t>
            </a:r>
            <a:endParaRPr lang="en-US" sz="1875" dirty="0"/>
          </a:p>
        </p:txBody>
      </p:sp>
      <p:sp>
        <p:nvSpPr>
          <p:cNvPr id="16" name="Text 10"/>
          <p:cNvSpPr txBox="1"/>
          <p:nvPr/>
        </p:nvSpPr>
        <p:spPr>
          <a:xfrm>
            <a:off x="6838798" y="6019495"/>
            <a:ext cx="46488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96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 que a roda faz</a:t>
            </a:r>
            <a:endParaRPr lang="en-US" sz="1650" dirty="0"/>
          </a:p>
        </p:txBody>
      </p:sp>
      <p:sp>
        <p:nvSpPr>
          <p:cNvPr id="17" name="Text 11"/>
          <p:cNvSpPr txBox="1"/>
          <p:nvPr/>
        </p:nvSpPr>
        <p:spPr>
          <a:xfrm>
            <a:off x="6838798" y="6408115"/>
            <a:ext cx="4648810" cy="1593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Gira, para, volta atrás.</a:t>
            </a:r>
            <a:pPr algn="l" indent="0" marL="0">
              <a:lnSpc>
                <a:spcPts val="3038"/>
              </a:lnSpc>
              <a:buNone/>
            </a:pPr>
            <a:endParaRPr lang="en-US" sz="187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Acende uma cabine só. Apaga todas.</a:t>
            </a:r>
            <a:pPr algn="l" indent="0" marL="0">
              <a:lnSpc>
                <a:spcPts val="3038"/>
              </a:lnSpc>
              <a:buNone/>
            </a:pPr>
            <a:endParaRPr lang="en-US" sz="187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Vira 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relógio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disco de vinil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rolo de filme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</a:t>
            </a:r>
            <a:pPr algn="l" indent="0" marL="0">
              <a:lnSpc>
                <a:spcPts val="3038"/>
              </a:lnSpc>
              <a:buNone/>
            </a:pPr>
            <a:endParaRPr lang="en-US" sz="1875" dirty="0"/>
          </a:p>
          <a:p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lente de câmera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342A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fogo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sol</a:t>
            </a:r>
            <a:pPr algn="l" indent="0" marL="0">
              <a:lnSpc>
                <a:spcPts val="3038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e nova lona.</a:t>
            </a:r>
            <a:endParaRPr lang="en-US" sz="1875" dirty="0"/>
          </a:p>
        </p:txBody>
      </p:sp>
      <p:sp>
        <p:nvSpPr>
          <p:cNvPr id="18" name="Text 12"/>
          <p:cNvSpPr txBox="1"/>
          <p:nvPr/>
        </p:nvSpPr>
        <p:spPr>
          <a:xfrm>
            <a:off x="12458700" y="6019495"/>
            <a:ext cx="43059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96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Regra inegociável</a:t>
            </a:r>
            <a:endParaRPr lang="en-US" sz="1650" dirty="0"/>
          </a:p>
        </p:txBody>
      </p:sp>
      <p:sp>
        <p:nvSpPr>
          <p:cNvPr id="19" name="Text 13"/>
          <p:cNvSpPr txBox="1"/>
          <p:nvPr/>
        </p:nvSpPr>
        <p:spPr>
          <a:xfrm>
            <a:off x="12458700" y="6432804"/>
            <a:ext cx="430591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35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Circo premium.</a:t>
            </a:r>
            <a:pPr algn="l" indent="0" marL="0">
              <a:lnSpc>
                <a:spcPts val="2835"/>
              </a:lnSpc>
              <a:buNone/>
            </a:pPr>
            <a:endParaRPr lang="en-US" sz="2025" dirty="0"/>
          </a:p>
          <a:p>
            <a:pPr algn="l" indent="0" marL="0">
              <a:lnSpc>
                <a:spcPts val="2835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Nunca parque infantil.</a:t>
            </a:r>
            <a:endParaRPr lang="en-US" sz="2025" dirty="0"/>
          </a:p>
        </p:txBody>
      </p:sp>
      <p:sp>
        <p:nvSpPr>
          <p:cNvPr id="20" name="Text 14"/>
          <p:cNvSpPr txBox="1"/>
          <p:nvPr/>
        </p:nvSpPr>
        <p:spPr>
          <a:xfrm>
            <a:off x="12458700" y="7349033"/>
            <a:ext cx="430591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plástico brilhante, sem cor de brinquedo. Madeira, metal, tecido e luz quente.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1238098" y="9163202"/>
            <a:ext cx="16497605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Imagem de referência: recriação artística · projeto técnico a desenvolver com direção de arte e engenharia de palco</a:t>
            </a:r>
            <a:endParaRPr lang="en-US" sz="17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dd88886ca4cb64a5db223e913dc8d6a4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0591495" y="1638605"/>
            <a:ext cx="6495898" cy="7220102"/>
          </a:xfrm>
          <a:prstGeom prst="rect">
            <a:avLst/>
          </a:prstGeom>
          <a:solidFill>
            <a:srgbClr val="F2E8D5">
              <a:alpha val="3000"/>
            </a:srgbClr>
          </a:solidFill>
          <a:ln w="12700">
            <a:solidFill>
              <a:srgbClr val="E9B949">
                <a:alpha val="22000"/>
              </a:srgbClr>
            </a:solidFill>
            <a:prstDash val="solid"/>
          </a:ln>
        </p:spPr>
      </p:sp>
      <p:sp>
        <p:nvSpPr>
          <p:cNvPr id="5" name="Text 1"/>
          <p:cNvSpPr txBox="1"/>
          <p:nvPr/>
        </p:nvSpPr>
        <p:spPr>
          <a:xfrm>
            <a:off x="1238098" y="819302"/>
            <a:ext cx="95253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 cartaz</a:t>
            </a:r>
            <a:endParaRPr lang="en-US" sz="1950" dirty="0"/>
          </a:p>
        </p:txBody>
      </p:sp>
      <p:pic>
        <p:nvPicPr>
          <p:cNvPr id="6" name="Image 2" descr="gen-dedup-f985ade9110f4e29bb9ffed143755f5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1238098" y="1238098"/>
            <a:ext cx="2857500" cy="19202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1200607" y="1638605"/>
            <a:ext cx="8953805" cy="1648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6150" spc="-92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Primeira leitura:</a:t>
            </a:r>
            <a:pPr algn="l" indent="0" marL="0">
              <a:lnSpc>
                <a:spcPct val="105000"/>
              </a:lnSpc>
              <a:buNone/>
            </a:pPr>
            <a:endParaRPr lang="en-US" sz="6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6150" spc="-92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comédia.</a:t>
            </a:r>
            <a:endParaRPr lang="en-US" sz="6150" dirty="0"/>
          </a:p>
        </p:txBody>
      </p:sp>
      <p:sp>
        <p:nvSpPr>
          <p:cNvPr id="8" name="Text 3"/>
          <p:cNvSpPr txBox="1"/>
          <p:nvPr/>
        </p:nvSpPr>
        <p:spPr>
          <a:xfrm>
            <a:off x="1218895" y="3696005"/>
            <a:ext cx="85725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Quem passa na rua tem que rir antes de entender. A profundidade está toda lá — mas escondida no detalhe, para o público descobrir depois. </a:t>
            </a:r>
            <a:pPr algn="l" indent="0" marL="0">
              <a:lnSpc>
                <a:spcPts val="3600"/>
              </a:lnSpc>
              <a:buNone/>
            </a:pPr>
            <a:r>
              <a:rPr lang="en-US" sz="22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 o cartaz parecer documentário triste, o cartaz está errado.</a:t>
            </a:r>
            <a:endParaRPr lang="en-US" sz="2250" dirty="0"/>
          </a:p>
        </p:txBody>
      </p:sp>
      <p:pic>
        <p:nvPicPr>
          <p:cNvPr id="9" name="Image 3" descr="gen-dedup-5f10bcedd9f266ce2e00376d1a90e805.png">    </p:cNvPr>
          <p:cNvPicPr>
            <a:picLocks noChangeAspect="1"/>
          </p:cNvPicPr>
          <p:nvPr/>
        </p:nvPicPr>
        <p:blipFill>
          <a:blip r:embed="rId4"/>
          <a:srcRect l="0" r="0" t="-396" b="-396"/>
          <a:stretch/>
        </p:blipFill>
        <p:spPr>
          <a:xfrm>
            <a:off x="1238098" y="5619902"/>
            <a:ext cx="4381805" cy="38405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218895" y="6019495"/>
            <a:ext cx="87636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414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composição</a:t>
            </a:r>
            <a:endParaRPr lang="en-US" sz="1725" dirty="0"/>
          </a:p>
        </p:txBody>
      </p:sp>
      <p:sp>
        <p:nvSpPr>
          <p:cNvPr id="11" name="Text 5"/>
          <p:cNvSpPr txBox="1"/>
          <p:nvPr/>
        </p:nvSpPr>
        <p:spPr>
          <a:xfrm>
            <a:off x="1218895" y="6451092"/>
            <a:ext cx="8763610" cy="2254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Primeiro plano:</a:t>
            </a:r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Tirullipa hoje, rosto real, em pose de comédia.</a:t>
            </a:r>
            <a:pPr algn="l" indent="0" marL="0">
              <a:lnSpc>
                <a:spcPts val="3442"/>
              </a:lnSpc>
              <a:buNone/>
            </a:pPr>
            <a:endParaRPr lang="en-US" sz="2025" dirty="0"/>
          </a:p>
          <a:p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Atrás:</a:t>
            </a:r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roda monumental, dominando o quadro.</a:t>
            </a:r>
            <a:pPr algn="l" indent="0" marL="0">
              <a:lnSpc>
                <a:spcPts val="3442"/>
              </a:lnSpc>
              <a:buNone/>
            </a:pPr>
            <a:endParaRPr lang="en-US" sz="2025" dirty="0"/>
          </a:p>
          <a:p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Cada cabine:</a:t>
            </a:r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um símbolo de uma etapa da vida dele.</a:t>
            </a:r>
            <a:pPr algn="l" indent="0" marL="0">
              <a:lnSpc>
                <a:spcPts val="3442"/>
              </a:lnSpc>
              <a:buNone/>
            </a:pPr>
            <a:endParaRPr lang="en-US" sz="2025" dirty="0"/>
          </a:p>
          <a:p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D9564A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Uma cabine parcialmente queimada.</a:t>
            </a:r>
            <a:pPr algn="l" indent="0" marL="0">
              <a:lnSpc>
                <a:spcPts val="3442"/>
              </a:lnSpc>
              <a:buNone/>
            </a:pPr>
            <a:endParaRPr lang="en-US" sz="2025" dirty="0"/>
          </a:p>
          <a:p>
            <a:pPr algn="l" indent="0" marL="0">
              <a:lnSpc>
                <a:spcPts val="3442"/>
              </a:lnSpc>
              <a:buNone/>
            </a:pPr>
            <a:r>
              <a:rPr lang="en-US" sz="20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última, reconstruída e iluminada.</a:t>
            </a:r>
            <a:endParaRPr lang="en-US" sz="2025" dirty="0"/>
          </a:p>
        </p:txBody>
      </p:sp>
      <p:sp>
        <p:nvSpPr>
          <p:cNvPr id="12" name="Text 6"/>
          <p:cNvSpPr txBox="1"/>
          <p:nvPr/>
        </p:nvSpPr>
        <p:spPr>
          <a:xfrm>
            <a:off x="10972800" y="1962302"/>
            <a:ext cx="57150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96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Os símbolos das cabines</a:t>
            </a:r>
            <a:endParaRPr lang="en-US" sz="1650" dirty="0"/>
          </a:p>
        </p:txBody>
      </p:sp>
      <p:sp>
        <p:nvSpPr>
          <p:cNvPr id="13" name="Shape 7"/>
          <p:cNvSpPr/>
          <p:nvPr/>
        </p:nvSpPr>
        <p:spPr>
          <a:xfrm>
            <a:off x="10972800" y="2495398"/>
            <a:ext cx="2809951" cy="629107"/>
          </a:xfrm>
          <a:prstGeom prst="rect">
            <a:avLst/>
          </a:prstGeom>
          <a:solidFill>
            <a:srgbClr val="8B6F47">
              <a:alpha val="20000"/>
            </a:srgbClr>
          </a:solidFill>
          <a:ln/>
        </p:spPr>
      </p:sp>
      <p:sp>
        <p:nvSpPr>
          <p:cNvPr id="14" name="Shape 8"/>
          <p:cNvSpPr/>
          <p:nvPr/>
        </p:nvSpPr>
        <p:spPr>
          <a:xfrm>
            <a:off x="10972800" y="2495398"/>
            <a:ext cx="28346" cy="629107"/>
          </a:xfrm>
          <a:prstGeom prst="rect">
            <a:avLst/>
          </a:prstGeom>
          <a:solidFill>
            <a:srgbClr val="8B6F47"/>
          </a:solidFill>
          <a:ln w="12700">
            <a:solidFill>
              <a:srgbClr val="8B6F47">
                <a:alpha val="0"/>
              </a:srgbClr>
            </a:solidFill>
            <a:prstDash val="solid"/>
          </a:ln>
        </p:spPr>
      </p:sp>
      <p:sp>
        <p:nvSpPr>
          <p:cNvPr id="15" name="Text 9"/>
          <p:cNvSpPr txBox="1"/>
          <p:nvPr/>
        </p:nvSpPr>
        <p:spPr>
          <a:xfrm>
            <a:off x="11192256" y="2667305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Fita VHS</a:t>
            </a:r>
            <a:endParaRPr lang="en-US" sz="1875" dirty="0"/>
          </a:p>
        </p:txBody>
      </p:sp>
      <p:sp>
        <p:nvSpPr>
          <p:cNvPr id="16" name="Shape 10"/>
          <p:cNvSpPr/>
          <p:nvPr/>
        </p:nvSpPr>
        <p:spPr>
          <a:xfrm>
            <a:off x="13916254" y="2495398"/>
            <a:ext cx="2809951" cy="629107"/>
          </a:xfrm>
          <a:prstGeom prst="rect">
            <a:avLst/>
          </a:prstGeom>
          <a:solidFill>
            <a:srgbClr val="B8342A">
              <a:alpha val="16000"/>
            </a:srgbClr>
          </a:solidFill>
          <a:ln/>
        </p:spPr>
      </p:sp>
      <p:sp>
        <p:nvSpPr>
          <p:cNvPr id="17" name="Shape 11"/>
          <p:cNvSpPr/>
          <p:nvPr/>
        </p:nvSpPr>
        <p:spPr>
          <a:xfrm>
            <a:off x="13916254" y="2495398"/>
            <a:ext cx="28346" cy="629107"/>
          </a:xfrm>
          <a:prstGeom prst="rect">
            <a:avLst/>
          </a:prstGeom>
          <a:solidFill>
            <a:srgbClr val="B8342A"/>
          </a:solidFill>
          <a:ln w="12700">
            <a:solidFill>
              <a:srgbClr val="B8342A">
                <a:alpha val="0"/>
              </a:srgbClr>
            </a:solidFill>
            <a:prstDash val="solid"/>
          </a:ln>
        </p:spPr>
      </p:sp>
      <p:sp>
        <p:nvSpPr>
          <p:cNvPr id="18" name="Text 12"/>
          <p:cNvSpPr txBox="1"/>
          <p:nvPr/>
        </p:nvSpPr>
        <p:spPr>
          <a:xfrm>
            <a:off x="14134795" y="2667305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Nariz de palhaço</a:t>
            </a:r>
            <a:endParaRPr lang="en-US" sz="1875" dirty="0"/>
          </a:p>
        </p:txBody>
      </p:sp>
      <p:sp>
        <p:nvSpPr>
          <p:cNvPr id="19" name="Shape 13"/>
          <p:cNvSpPr/>
          <p:nvPr/>
        </p:nvSpPr>
        <p:spPr>
          <a:xfrm>
            <a:off x="10972800" y="3258007"/>
            <a:ext cx="2809951" cy="629107"/>
          </a:xfrm>
          <a:prstGeom prst="rect">
            <a:avLst/>
          </a:prstGeom>
          <a:solidFill>
            <a:srgbClr val="E9B949">
              <a:alpha val="13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10972800" y="3258007"/>
            <a:ext cx="28346" cy="629107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21" name="Text 15"/>
          <p:cNvSpPr txBox="1"/>
          <p:nvPr/>
        </p:nvSpPr>
        <p:spPr>
          <a:xfrm>
            <a:off x="11192256" y="3429000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Microfone</a:t>
            </a:r>
            <a:endParaRPr lang="en-US" sz="1875" dirty="0"/>
          </a:p>
        </p:txBody>
      </p:sp>
      <p:sp>
        <p:nvSpPr>
          <p:cNvPr id="22" name="Shape 16"/>
          <p:cNvSpPr/>
          <p:nvPr/>
        </p:nvSpPr>
        <p:spPr>
          <a:xfrm>
            <a:off x="13916254" y="3258007"/>
            <a:ext cx="2809951" cy="629107"/>
          </a:xfrm>
          <a:prstGeom prst="rect">
            <a:avLst/>
          </a:prstGeom>
          <a:solidFill>
            <a:srgbClr val="8B6F47">
              <a:alpha val="20000"/>
            </a:srgbClr>
          </a:solidFill>
          <a:ln/>
        </p:spPr>
      </p:sp>
      <p:sp>
        <p:nvSpPr>
          <p:cNvPr id="23" name="Shape 17"/>
          <p:cNvSpPr/>
          <p:nvPr/>
        </p:nvSpPr>
        <p:spPr>
          <a:xfrm>
            <a:off x="13916254" y="3258007"/>
            <a:ext cx="28346" cy="629107"/>
          </a:xfrm>
          <a:prstGeom prst="rect">
            <a:avLst/>
          </a:prstGeom>
          <a:solidFill>
            <a:srgbClr val="8B6F47"/>
          </a:solidFill>
          <a:ln w="12700">
            <a:solidFill>
              <a:srgbClr val="8B6F47">
                <a:alpha val="0"/>
              </a:srgbClr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14134795" y="3429000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TV de tubo</a:t>
            </a:r>
            <a:endParaRPr lang="en-US" sz="1875" dirty="0"/>
          </a:p>
        </p:txBody>
      </p:sp>
      <p:sp>
        <p:nvSpPr>
          <p:cNvPr id="25" name="Shape 19"/>
          <p:cNvSpPr/>
          <p:nvPr/>
        </p:nvSpPr>
        <p:spPr>
          <a:xfrm>
            <a:off x="10972800" y="4019702"/>
            <a:ext cx="2809951" cy="629107"/>
          </a:xfrm>
          <a:prstGeom prst="rect">
            <a:avLst/>
          </a:prstGeom>
          <a:solidFill>
            <a:srgbClr val="C4622D">
              <a:alpha val="18000"/>
            </a:srgbClr>
          </a:solidFill>
          <a:ln/>
        </p:spPr>
      </p:sp>
      <p:sp>
        <p:nvSpPr>
          <p:cNvPr id="26" name="Shape 20"/>
          <p:cNvSpPr/>
          <p:nvPr/>
        </p:nvSpPr>
        <p:spPr>
          <a:xfrm>
            <a:off x="10972800" y="4019702"/>
            <a:ext cx="28346" cy="629107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11192256" y="4190695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Violão de forró</a:t>
            </a:r>
            <a:endParaRPr lang="en-US" sz="1875" dirty="0"/>
          </a:p>
        </p:txBody>
      </p:sp>
      <p:sp>
        <p:nvSpPr>
          <p:cNvPr id="28" name="Shape 22"/>
          <p:cNvSpPr/>
          <p:nvPr/>
        </p:nvSpPr>
        <p:spPr>
          <a:xfrm>
            <a:off x="13916254" y="4019702"/>
            <a:ext cx="2809951" cy="629107"/>
          </a:xfrm>
          <a:prstGeom prst="rect">
            <a:avLst/>
          </a:prstGeom>
          <a:solidFill>
            <a:srgbClr val="1A2340">
              <a:alpha val="60000"/>
            </a:srgbClr>
          </a:solidFill>
          <a:ln/>
        </p:spPr>
      </p:sp>
      <p:sp>
        <p:nvSpPr>
          <p:cNvPr id="29" name="Shape 23"/>
          <p:cNvSpPr/>
          <p:nvPr/>
        </p:nvSpPr>
        <p:spPr>
          <a:xfrm>
            <a:off x="13916254" y="4019702"/>
            <a:ext cx="28346" cy="629107"/>
          </a:xfrm>
          <a:prstGeom prst="rect">
            <a:avLst/>
          </a:prstGeom>
          <a:solidFill>
            <a:srgbClr val="8FA0CC"/>
          </a:solidFill>
          <a:ln w="12700">
            <a:solidFill>
              <a:srgbClr val="8FA0CC">
                <a:alpha val="0"/>
              </a:srgbClr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14134795" y="4190695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Tela de celular</a:t>
            </a:r>
            <a:endParaRPr lang="en-US" sz="1875" dirty="0"/>
          </a:p>
        </p:txBody>
      </p:sp>
      <p:sp>
        <p:nvSpPr>
          <p:cNvPr id="31" name="Shape 25"/>
          <p:cNvSpPr/>
          <p:nvPr/>
        </p:nvSpPr>
        <p:spPr>
          <a:xfrm>
            <a:off x="10972800" y="4781398"/>
            <a:ext cx="2809951" cy="629107"/>
          </a:xfrm>
          <a:prstGeom prst="rect">
            <a:avLst/>
          </a:prstGeom>
          <a:solidFill>
            <a:srgbClr val="1A2340">
              <a:alpha val="6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0972800" y="4781398"/>
            <a:ext cx="28346" cy="629107"/>
          </a:xfrm>
          <a:prstGeom prst="rect">
            <a:avLst/>
          </a:prstGeom>
          <a:solidFill>
            <a:srgbClr val="8FA0CC"/>
          </a:solidFill>
          <a:ln w="12700">
            <a:solidFill>
              <a:srgbClr val="8FA0CC">
                <a:alpha val="0"/>
              </a:srgbClr>
            </a:solidFill>
            <a:prstDash val="solid"/>
          </a:ln>
        </p:spPr>
      </p:sp>
      <p:sp>
        <p:nvSpPr>
          <p:cNvPr id="33" name="Text 27"/>
          <p:cNvSpPr txBox="1"/>
          <p:nvPr/>
        </p:nvSpPr>
        <p:spPr>
          <a:xfrm>
            <a:off x="11192256" y="4953305"/>
            <a:ext cx="2668219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Claquete de cinema</a:t>
            </a:r>
            <a:endParaRPr lang="en-US" sz="1875" dirty="0"/>
          </a:p>
        </p:txBody>
      </p:sp>
      <p:sp>
        <p:nvSpPr>
          <p:cNvPr id="34" name="Shape 28"/>
          <p:cNvSpPr/>
          <p:nvPr/>
        </p:nvSpPr>
        <p:spPr>
          <a:xfrm>
            <a:off x="13916254" y="4781398"/>
            <a:ext cx="2809951" cy="629107"/>
          </a:xfrm>
          <a:prstGeom prst="rect">
            <a:avLst/>
          </a:prstGeom>
          <a:solidFill>
            <a:srgbClr val="8B6F47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3916254" y="4781398"/>
            <a:ext cx="28346" cy="629107"/>
          </a:xfrm>
          <a:prstGeom prst="rect">
            <a:avLst/>
          </a:prstGeom>
          <a:solidFill>
            <a:srgbClr val="8B6F47"/>
          </a:solidFill>
          <a:ln w="12700">
            <a:solidFill>
              <a:srgbClr val="8B6F47">
                <a:alpha val="0"/>
              </a:srgbClr>
            </a:solidFill>
            <a:prstDash val="solid"/>
          </a:ln>
        </p:spPr>
      </p:sp>
      <p:sp>
        <p:nvSpPr>
          <p:cNvPr id="36" name="Text 30"/>
          <p:cNvSpPr txBox="1"/>
          <p:nvPr/>
        </p:nvSpPr>
        <p:spPr>
          <a:xfrm>
            <a:off x="14134795" y="4953305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Picadeiro</a:t>
            </a:r>
            <a:endParaRPr lang="en-US" sz="1875" dirty="0"/>
          </a:p>
        </p:txBody>
      </p:sp>
      <p:sp>
        <p:nvSpPr>
          <p:cNvPr id="37" name="Shape 31"/>
          <p:cNvSpPr/>
          <p:nvPr/>
        </p:nvSpPr>
        <p:spPr>
          <a:xfrm>
            <a:off x="10972800" y="5544007"/>
            <a:ext cx="2809951" cy="629107"/>
          </a:xfrm>
          <a:prstGeom prst="rect">
            <a:avLst/>
          </a:prstGeom>
          <a:solidFill>
            <a:srgbClr val="E9B949">
              <a:alpha val="13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0972800" y="5544007"/>
            <a:ext cx="28346" cy="629107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39" name="Text 33"/>
          <p:cNvSpPr txBox="1"/>
          <p:nvPr/>
        </p:nvSpPr>
        <p:spPr>
          <a:xfrm>
            <a:off x="11192256" y="5715000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Estúdio de TV</a:t>
            </a:r>
            <a:endParaRPr lang="en-US" sz="1875" dirty="0"/>
          </a:p>
        </p:txBody>
      </p:sp>
      <p:sp>
        <p:nvSpPr>
          <p:cNvPr id="40" name="Shape 34"/>
          <p:cNvSpPr/>
          <p:nvPr/>
        </p:nvSpPr>
        <p:spPr>
          <a:xfrm>
            <a:off x="13916254" y="5544007"/>
            <a:ext cx="2809951" cy="629107"/>
          </a:xfrm>
          <a:prstGeom prst="rect">
            <a:avLst/>
          </a:prstGeom>
          <a:solidFill>
            <a:srgbClr val="C4622D">
              <a:alpha val="18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3916254" y="5544007"/>
            <a:ext cx="28346" cy="629107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42" name="Text 36"/>
          <p:cNvSpPr txBox="1"/>
          <p:nvPr/>
        </p:nvSpPr>
        <p:spPr>
          <a:xfrm>
            <a:off x="14134795" y="5715000"/>
            <a:ext cx="24003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Lona de circo</a:t>
            </a:r>
            <a:endParaRPr lang="en-US" sz="1875" dirty="0"/>
          </a:p>
        </p:txBody>
      </p:sp>
      <p:sp>
        <p:nvSpPr>
          <p:cNvPr id="43" name="Text 37"/>
          <p:cNvSpPr txBox="1"/>
          <p:nvPr/>
        </p:nvSpPr>
        <p:spPr>
          <a:xfrm>
            <a:off x="10972800" y="8020202"/>
            <a:ext cx="5753405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88"/>
              </a:lnSpc>
              <a:buNone/>
            </a:pPr>
            <a:r>
              <a:rPr lang="en-US" sz="1725" dirty="0">
                <a:solidFill>
                  <a:srgbClr val="8B6F47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alterar o rosto real dele em nenhuma arte: sem rejuvenescer, sem envelhecer, sem retoque de IA. Fotografia dirigida, feita para este projeto.</a:t>
            </a:r>
            <a:endParaRPr lang="en-US" sz="1725" dirty="0"/>
          </a:p>
        </p:txBody>
      </p:sp>
      <p:sp>
        <p:nvSpPr>
          <p:cNvPr id="44" name="Text 38"/>
          <p:cNvSpPr txBox="1"/>
          <p:nvPr/>
        </p:nvSpPr>
        <p:spPr>
          <a:xfrm>
            <a:off x="1238098" y="9163202"/>
            <a:ext cx="944941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Formatos: vertical de rua, digital 1:1 e 9:16, capa de arena</a:t>
            </a:r>
            <a:endParaRPr lang="en-US" sz="17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740e674813c04ebbb63e8ed3b6b405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ab94b5630a410a08abb69123e966880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70d7a79ad801674165df15f08d814e91.png">    </p:cNvPr>
          <p:cNvPicPr>
            <a:picLocks noChangeAspect="1"/>
          </p:cNvPicPr>
          <p:nvPr/>
        </p:nvPicPr>
        <p:blipFill>
          <a:blip r:embed="rId3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38098" y="875995"/>
            <a:ext cx="95253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O final</a:t>
            </a:r>
            <a:endParaRPr lang="en-US" sz="1950" dirty="0"/>
          </a:p>
        </p:txBody>
      </p:sp>
      <p:pic>
        <p:nvPicPr>
          <p:cNvPr id="6" name="Image 3" descr="gen-dedup-f985ade9110f4e29bb9ffed143755f54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1238098" y="1295705"/>
            <a:ext cx="2857500" cy="19202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218895" y="1867205"/>
            <a:ext cx="9525305" cy="886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88"/>
              </a:lnSpc>
              <a:buNone/>
            </a:pPr>
            <a:r>
              <a:rPr lang="en-US" sz="23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cabine </a:t>
            </a:r>
            <a:pPr algn="l" indent="0" marL="0">
              <a:lnSpc>
                <a:spcPts val="3488"/>
              </a:lnSpc>
              <a:buNone/>
            </a:pPr>
            <a:r>
              <a:rPr lang="en-US" sz="23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30</a:t>
            </a:r>
            <a:pPr algn="l" indent="0" marL="0">
              <a:lnSpc>
                <a:spcPts val="3488"/>
              </a:lnSpc>
              <a:buNone/>
            </a:pPr>
            <a:r>
              <a:rPr lang="en-US" sz="23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ilumina. O show parece ter acabado. A plateia começa a aplaudir.</a:t>
            </a:r>
            <a:endParaRPr lang="en-US" sz="2325" dirty="0"/>
          </a:p>
        </p:txBody>
      </p:sp>
      <p:sp>
        <p:nvSpPr>
          <p:cNvPr id="8" name="Text 2"/>
          <p:cNvSpPr txBox="1"/>
          <p:nvPr/>
        </p:nvSpPr>
        <p:spPr>
          <a:xfrm>
            <a:off x="1218895" y="2943454"/>
            <a:ext cx="9525305" cy="4480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3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 a cabine </a:t>
            </a:r>
            <a:pPr algn="l" indent="0" marL="0">
              <a:buNone/>
            </a:pPr>
            <a:r>
              <a:rPr lang="en-US" sz="23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abre</a:t>
            </a:r>
            <a:pPr algn="l" indent="0" marL="0">
              <a:buNone/>
            </a:pPr>
            <a:r>
              <a:rPr lang="en-US" sz="23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2325" dirty="0"/>
          </a:p>
        </p:txBody>
      </p:sp>
      <p:sp>
        <p:nvSpPr>
          <p:cNvPr id="9" name="Text 3"/>
          <p:cNvSpPr txBox="1"/>
          <p:nvPr/>
        </p:nvSpPr>
        <p:spPr>
          <a:xfrm>
            <a:off x="1162202" y="3600907"/>
            <a:ext cx="12862865" cy="11622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150" spc="-137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Surge a cabine 31.</a:t>
            </a:r>
            <a:endParaRPr lang="en-US" sz="9150" dirty="0"/>
          </a:p>
        </p:txBody>
      </p:sp>
      <p:sp>
        <p:nvSpPr>
          <p:cNvPr id="10" name="Text 4"/>
          <p:cNvSpPr txBox="1"/>
          <p:nvPr/>
        </p:nvSpPr>
        <p:spPr>
          <a:xfrm>
            <a:off x="1218895" y="5257800"/>
            <a:ext cx="9525305" cy="6675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500" spc="-67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“Mas não era 30?”</a:t>
            </a:r>
            <a:endParaRPr lang="en-US" sz="4500" dirty="0"/>
          </a:p>
        </p:txBody>
      </p:sp>
      <p:pic>
        <p:nvPicPr>
          <p:cNvPr id="11" name="Image 4" descr="gen-dedup-dbf143aee2127f6d1942d054b6e6e13a.png">    </p:cNvPr>
          <p:cNvPicPr>
            <a:picLocks noChangeAspect="1"/>
          </p:cNvPicPr>
          <p:nvPr/>
        </p:nvPicPr>
        <p:blipFill>
          <a:blip r:embed="rId5"/>
          <a:srcRect l="0" r="0" t="-397" b="-397"/>
          <a:stretch/>
        </p:blipFill>
        <p:spPr>
          <a:xfrm>
            <a:off x="1238098" y="6400800"/>
            <a:ext cx="4953305" cy="38405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1218895" y="6819595"/>
            <a:ext cx="9620402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1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roda gira de novo. Blackout. E as duas frases que ficam:</a:t>
            </a:r>
            <a:endParaRPr lang="en-US" sz="2175" dirty="0"/>
          </a:p>
        </p:txBody>
      </p:sp>
      <p:sp>
        <p:nvSpPr>
          <p:cNvPr id="13" name="Text 6"/>
          <p:cNvSpPr txBox="1"/>
          <p:nvPr/>
        </p:nvSpPr>
        <p:spPr>
          <a:xfrm>
            <a:off x="1218895" y="7462418"/>
            <a:ext cx="9620402" cy="1191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900" spc="-5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HISTÓRIA NÃO TERMINOU.</a:t>
            </a:r>
            <a:pPr algn="l" indent="0" marL="0">
              <a:lnSpc>
                <a:spcPct val="120000"/>
              </a:lnSpc>
              <a:buNone/>
            </a:pPr>
            <a:endParaRPr lang="en-US" sz="39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en-US" sz="3900" spc="-58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RODA NÃO PARA.</a:t>
            </a:r>
            <a:endParaRPr lang="en-US" sz="3900" dirty="0"/>
          </a:p>
        </p:txBody>
      </p:sp>
      <p:sp>
        <p:nvSpPr>
          <p:cNvPr id="14" name="Text 7"/>
          <p:cNvSpPr txBox="1"/>
          <p:nvPr/>
        </p:nvSpPr>
        <p:spPr>
          <a:xfrm>
            <a:off x="12859207" y="9144000"/>
            <a:ext cx="4210812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425" dirty="0">
                <a:solidFill>
                  <a:srgbClr val="8B6F47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Imagem: recriação artística</a:t>
            </a:r>
            <a:endParaRPr lang="en-US" sz="14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80583517ce714a8b9dc09c656e5ebf8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18895" y="4153205"/>
            <a:ext cx="5219395" cy="3847795"/>
          </a:xfrm>
          <a:prstGeom prst="rect">
            <a:avLst/>
          </a:prstGeom>
          <a:solidFill>
            <a:srgbClr val="E9B949">
              <a:alpha val="13000"/>
            </a:srgbClr>
          </a:solidFill>
          <a:ln w="25400">
            <a:solidFill>
              <a:srgbClr val="E9B949"/>
            </a:solidFill>
            <a:prstDash val="solid"/>
          </a:ln>
        </p:spPr>
      </p:sp>
      <p:sp>
        <p:nvSpPr>
          <p:cNvPr id="5" name="Shape 1"/>
          <p:cNvSpPr/>
          <p:nvPr/>
        </p:nvSpPr>
        <p:spPr>
          <a:xfrm>
            <a:off x="6553505" y="4153205"/>
            <a:ext cx="5201107" cy="3829507"/>
          </a:xfrm>
          <a:prstGeom prst="rect">
            <a:avLst/>
          </a:prstGeom>
          <a:solidFill>
            <a:srgbClr val="F2E8D5">
              <a:alpha val="4000"/>
            </a:srgbClr>
          </a:solidFill>
          <a:ln w="12700">
            <a:solidFill>
              <a:srgbClr val="C4622D">
                <a:alpha val="4200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11887200" y="4153205"/>
            <a:ext cx="5201107" cy="3829507"/>
          </a:xfrm>
          <a:prstGeom prst="rect">
            <a:avLst/>
          </a:prstGeom>
          <a:solidFill>
            <a:srgbClr val="F2E8D5">
              <a:alpha val="4000"/>
            </a:srgbClr>
          </a:solidFill>
          <a:ln w="12700">
            <a:solidFill>
              <a:srgbClr val="B8342A">
                <a:alpha val="42000"/>
              </a:srgbClr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1238098" y="875995"/>
            <a:ext cx="114300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Nomes em teste</a:t>
            </a:r>
            <a:endParaRPr lang="en-US" sz="1950" dirty="0"/>
          </a:p>
        </p:txBody>
      </p:sp>
      <p:pic>
        <p:nvPicPr>
          <p:cNvPr id="8" name="Image 2" descr="gen-dedup-f985ade9110f4e29bb9ffed143755f5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1238098" y="1295705"/>
            <a:ext cx="2857500" cy="19202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200607" y="1733702"/>
            <a:ext cx="13335610" cy="17529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600" spc="-9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Três caminhos.</a:t>
            </a:r>
            <a:pPr algn="l" indent="0" marL="0">
              <a:lnSpc>
                <a:spcPct val="104000"/>
              </a:lnSpc>
              <a:buNone/>
            </a:pPr>
            <a:endParaRPr lang="en-US" sz="66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6600" spc="-99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escolha é dele.</a:t>
            </a:r>
            <a:endParaRPr lang="en-US" sz="6600" dirty="0"/>
          </a:p>
        </p:txBody>
      </p:sp>
      <p:sp>
        <p:nvSpPr>
          <p:cNvPr id="10" name="Text 5"/>
          <p:cNvSpPr txBox="1"/>
          <p:nvPr/>
        </p:nvSpPr>
        <p:spPr>
          <a:xfrm>
            <a:off x="1600200" y="4438498"/>
            <a:ext cx="4439412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347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Recomendado</a:t>
            </a:r>
            <a:endParaRPr lang="en-US" sz="1575" dirty="0"/>
          </a:p>
        </p:txBody>
      </p:sp>
      <p:sp>
        <p:nvSpPr>
          <p:cNvPr id="11" name="Text 6"/>
          <p:cNvSpPr txBox="1"/>
          <p:nvPr/>
        </p:nvSpPr>
        <p:spPr>
          <a:xfrm>
            <a:off x="1600200" y="4848149"/>
            <a:ext cx="4439412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350" spc="-65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 VOLTAS</a:t>
            </a:r>
            <a:endParaRPr lang="en-US" sz="4350" dirty="0"/>
          </a:p>
        </p:txBody>
      </p:sp>
      <p:sp>
        <p:nvSpPr>
          <p:cNvPr id="12" name="Text 7"/>
          <p:cNvSpPr txBox="1"/>
          <p:nvPr/>
        </p:nvSpPr>
        <p:spPr>
          <a:xfrm>
            <a:off x="1600200" y="5602529"/>
            <a:ext cx="443941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Curto, gráfico, funciona em cartaz de rua e em tela de celular. Carrega a metáfora sem explicá-la — e deixa a curiosidade trabalhando.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1600200" y="7164324"/>
            <a:ext cx="5125212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Assinatura: “A vida é uma roda-gigante.”</a:t>
            </a:r>
            <a:endParaRPr lang="en-US" sz="1725" dirty="0"/>
          </a:p>
        </p:txBody>
      </p:sp>
      <p:sp>
        <p:nvSpPr>
          <p:cNvPr id="14" name="Text 9"/>
          <p:cNvSpPr txBox="1"/>
          <p:nvPr/>
        </p:nvSpPr>
        <p:spPr>
          <a:xfrm>
            <a:off x="6933895" y="4438498"/>
            <a:ext cx="4439412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347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Alternativa 1</a:t>
            </a:r>
            <a:endParaRPr lang="en-US" sz="1575" dirty="0"/>
          </a:p>
        </p:txBody>
      </p:sp>
      <p:sp>
        <p:nvSpPr>
          <p:cNvPr id="15" name="Text 10"/>
          <p:cNvSpPr txBox="1"/>
          <p:nvPr/>
        </p:nvSpPr>
        <p:spPr>
          <a:xfrm>
            <a:off x="6933895" y="4848149"/>
            <a:ext cx="4439412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spc="-5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 ANOS</a:t>
            </a:r>
            <a:pPr algn="l" indent="0" marL="0">
              <a:lnSpc>
                <a:spcPct val="104000"/>
              </a:lnSpc>
              <a:buNone/>
            </a:pPr>
            <a:endParaRPr lang="en-US" sz="39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3900" spc="-5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DANDO VOLTA</a:t>
            </a:r>
            <a:endParaRPr lang="en-US" sz="3900" dirty="0"/>
          </a:p>
        </p:txBody>
      </p:sp>
      <p:sp>
        <p:nvSpPr>
          <p:cNvPr id="16" name="Text 11"/>
          <p:cNvSpPr txBox="1"/>
          <p:nvPr/>
        </p:nvSpPr>
        <p:spPr>
          <a:xfrm>
            <a:off x="6933895" y="6068873"/>
            <a:ext cx="443941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mais engraçado dos três, e o mais na voz dele. “Dando volta” tem duplo sentido: girar e dar trabalho. Ganha no boca a boca, perde um pouco em elegância de cartaz.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12268505" y="4438498"/>
            <a:ext cx="4439412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347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Alternativa 2</a:t>
            </a:r>
            <a:endParaRPr lang="en-US" sz="1575" dirty="0"/>
          </a:p>
        </p:txBody>
      </p:sp>
      <p:sp>
        <p:nvSpPr>
          <p:cNvPr id="18" name="Text 13"/>
          <p:cNvSpPr txBox="1"/>
          <p:nvPr/>
        </p:nvSpPr>
        <p:spPr>
          <a:xfrm>
            <a:off x="12268505" y="4848149"/>
            <a:ext cx="4439412" cy="1038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spc="-5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30 ANOS —</a:t>
            </a:r>
            <a:pPr algn="l" indent="0" marL="0">
              <a:lnSpc>
                <a:spcPct val="104000"/>
              </a:lnSpc>
              <a:buNone/>
            </a:pPr>
            <a:endParaRPr lang="en-US" sz="39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3900" spc="-58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A RODA NÃO PARA</a:t>
            </a:r>
            <a:endParaRPr lang="en-US" sz="3900" dirty="0"/>
          </a:p>
        </p:txBody>
      </p:sp>
      <p:sp>
        <p:nvSpPr>
          <p:cNvPr id="19" name="Text 14"/>
          <p:cNvSpPr txBox="1"/>
          <p:nvPr/>
        </p:nvSpPr>
        <p:spPr>
          <a:xfrm>
            <a:off x="12268505" y="6068873"/>
            <a:ext cx="443941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mais forte depois do incêndio: lê-se como resposta. Mais dramático, mais emocional — e por isso mesmo puxa menos para o lado da comédia.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1238098" y="8572500"/>
            <a:ext cx="15831007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Qualquer um dos três sustenta a mesma dramaturgia e a mesma cenografia. </a:t>
            </a:r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que não muda em nenhuma hipótese: o show é engraçado antes de ser bonito.</a:t>
            </a:r>
            <a:endParaRPr 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1ab6a440e2fc65864aeb6f56fd33334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a8bfea095479814fe9c9e799af0388e4.png">    </p:cNvPr>
          <p:cNvPicPr>
            <a:picLocks noChangeAspect="1"/>
          </p:cNvPicPr>
          <p:nvPr/>
        </p:nvPicPr>
        <p:blipFill>
          <a:blip r:embed="rId3"/>
          <a:srcRect l="0" r="0" t="-2" b="-2"/>
          <a:stretch/>
        </p:blipFill>
        <p:spPr>
          <a:xfrm>
            <a:off x="12287707" y="1638605"/>
            <a:ext cx="3390595" cy="6819595"/>
          </a:xfrm>
          <a:prstGeom prst="rect">
            <a:avLst/>
          </a:prstGeom>
        </p:spPr>
      </p:pic>
      <p:pic>
        <p:nvPicPr>
          <p:cNvPr id="5" name="Image 3" descr="gen-dedup-36a8e5b7c3f7faf633b1d9dd8592e1f9.png">    </p:cNvPr>
          <p:cNvPicPr>
            <a:picLocks noChangeAspect="1"/>
          </p:cNvPicPr>
          <p:nvPr/>
        </p:nvPicPr>
        <p:blipFill>
          <a:blip r:embed="rId4">
            <a:alphaModFix amt="72000"/>
          </a:blip>
          <a:stretch>
            <a:fillRect/>
          </a:stretch>
        </p:blipFill>
        <p:spPr>
          <a:xfrm>
            <a:off x="12439498" y="1790395"/>
            <a:ext cx="2933771" cy="6362395"/>
          </a:xfrm>
          <a:prstGeom prst="rect">
            <a:avLst/>
          </a:prstGeom>
        </p:spPr>
      </p:pic>
      <p:pic>
        <p:nvPicPr>
          <p:cNvPr id="6" name="Image 4" descr="gen-dedup-850adfc9e214e26526aa0dac8e4270e8.png">    </p:cNvPr>
          <p:cNvPicPr>
            <a:picLocks noChangeAspect="1"/>
          </p:cNvPicPr>
          <p:nvPr/>
        </p:nvPicPr>
        <p:blipFill>
          <a:blip r:embed="rId5"/>
          <a:srcRect l="0" r="0" t="-3" b="-3"/>
          <a:stretch/>
        </p:blipFill>
        <p:spPr>
          <a:xfrm>
            <a:off x="12439498" y="1790395"/>
            <a:ext cx="2933395" cy="636239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8098" y="838505"/>
            <a:ext cx="114300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A experiência digital</a:t>
            </a:r>
            <a:endParaRPr lang="en-US" sz="1950" dirty="0"/>
          </a:p>
        </p:txBody>
      </p:sp>
      <p:pic>
        <p:nvPicPr>
          <p:cNvPr id="8" name="Image 5" descr="gen-dedup-f985ade9110f4e29bb9ffed143755f54.png">    </p:cNvPr>
          <p:cNvPicPr>
            <a:picLocks noChangeAspect="1"/>
          </p:cNvPicPr>
          <p:nvPr/>
        </p:nvPicPr>
        <p:blipFill>
          <a:blip r:embed="rId6"/>
          <a:srcRect l="0" r="0" t="-400" b="-400"/>
          <a:stretch/>
        </p:blipFill>
        <p:spPr>
          <a:xfrm>
            <a:off x="1238098" y="1257300"/>
            <a:ext cx="2857500" cy="19202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1200607" y="1638605"/>
            <a:ext cx="10287000" cy="1666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300" spc="-94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deck é hoje.</a:t>
            </a:r>
            <a:pPr algn="l" indent="0" marL="0">
              <a:lnSpc>
                <a:spcPct val="104000"/>
              </a:lnSpc>
              <a:buNone/>
            </a:pPr>
            <a:endParaRPr lang="en-US" sz="63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6300" spc="-94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O site é para sempre.</a:t>
            </a:r>
            <a:endParaRPr lang="en-US" sz="6300" dirty="0"/>
          </a:p>
        </p:txBody>
      </p:sp>
      <p:sp>
        <p:nvSpPr>
          <p:cNvPr id="10" name="Text 2"/>
          <p:cNvSpPr txBox="1"/>
          <p:nvPr/>
        </p:nvSpPr>
        <p:spPr>
          <a:xfrm>
            <a:off x="1218895" y="3810305"/>
            <a:ext cx="9525305" cy="1362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55"/>
              </a:lnSpc>
              <a:buNone/>
            </a:pPr>
            <a:r>
              <a:rPr lang="en-US" sz="22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Um site imersivo, mobile-first, em narrativa de scroll: o dedo do usuário </a:t>
            </a:r>
            <a:pPr algn="l" indent="0" marL="0">
              <a:lnSpc>
                <a:spcPts val="3555"/>
              </a:lnSpc>
              <a:buNone/>
            </a:pPr>
            <a:r>
              <a:rPr lang="en-US" sz="22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gira a roda</a:t>
            </a:r>
            <a:pPr algn="l" indent="0" marL="0">
              <a:lnSpc>
                <a:spcPts val="3555"/>
              </a:lnSpc>
              <a:buNone/>
            </a:pPr>
            <a:r>
              <a:rPr lang="en-US" sz="22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Começa no ruído VHS de 1996 e termina na cabine 31. Cada cabine é uma parada da rolagem.</a:t>
            </a:r>
            <a:endParaRPr lang="en-US" sz="2250" dirty="0"/>
          </a:p>
        </p:txBody>
      </p:sp>
      <p:pic>
        <p:nvPicPr>
          <p:cNvPr id="11" name="Image 6" descr="gen-dedup-5f10bcedd9f266ce2e00376d1a90e805.png">    </p:cNvPr>
          <p:cNvPicPr>
            <a:picLocks noChangeAspect="1"/>
          </p:cNvPicPr>
          <p:nvPr/>
        </p:nvPicPr>
        <p:blipFill>
          <a:blip r:embed="rId7"/>
          <a:srcRect l="0" r="0" t="-396" b="-396"/>
          <a:stretch/>
        </p:blipFill>
        <p:spPr>
          <a:xfrm>
            <a:off x="1238098" y="5772607"/>
            <a:ext cx="4381805" cy="38405"/>
          </a:xfrm>
          <a:prstGeom prst="rect">
            <a:avLst/>
          </a:prstGeom>
        </p:spPr>
      </p:pic>
      <p:sp>
        <p:nvSpPr>
          <p:cNvPr id="12" name="Text 3"/>
          <p:cNvSpPr txBox="1"/>
          <p:nvPr/>
        </p:nvSpPr>
        <p:spPr>
          <a:xfrm>
            <a:off x="1218895" y="6172200"/>
            <a:ext cx="9811512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414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Serve a três públicos ao mesmo tempo</a:t>
            </a:r>
            <a:endParaRPr lang="en-US" sz="1725" dirty="0"/>
          </a:p>
        </p:txBody>
      </p:sp>
      <p:sp>
        <p:nvSpPr>
          <p:cNvPr id="13" name="Shape 4"/>
          <p:cNvSpPr/>
          <p:nvPr/>
        </p:nvSpPr>
        <p:spPr>
          <a:xfrm>
            <a:off x="1218895" y="6687007"/>
            <a:ext cx="3181198" cy="1466698"/>
          </a:xfrm>
          <a:prstGeom prst="rect">
            <a:avLst/>
          </a:prstGeom>
          <a:solidFill>
            <a:srgbClr val="E9B949">
              <a:alpha val="11000"/>
            </a:srgbClr>
          </a:solidFill>
          <a:ln/>
        </p:spPr>
      </p:sp>
      <p:sp>
        <p:nvSpPr>
          <p:cNvPr id="14" name="Shape 5"/>
          <p:cNvSpPr/>
          <p:nvPr/>
        </p:nvSpPr>
        <p:spPr>
          <a:xfrm>
            <a:off x="1218895" y="6687007"/>
            <a:ext cx="3181198" cy="28346"/>
          </a:xfrm>
          <a:prstGeom prst="rect">
            <a:avLst/>
          </a:prstGeom>
          <a:solidFill>
            <a:srgbClr val="E9B949"/>
          </a:solidFill>
          <a:ln w="12700">
            <a:solidFill>
              <a:srgbClr val="E9B949">
                <a:alpha val="0"/>
              </a:srgbClr>
            </a:solidFill>
            <a:prstDash val="solid"/>
          </a:ln>
        </p:spPr>
      </p:sp>
      <p:sp>
        <p:nvSpPr>
          <p:cNvPr id="15" name="Text 6"/>
          <p:cNvSpPr txBox="1"/>
          <p:nvPr/>
        </p:nvSpPr>
        <p:spPr>
          <a:xfrm>
            <a:off x="1429207" y="6943954"/>
            <a:ext cx="2762402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Moodboard vivo</a:t>
            </a:r>
            <a:endParaRPr lang="en-US" sz="1950" dirty="0"/>
          </a:p>
        </p:txBody>
      </p:sp>
      <p:sp>
        <p:nvSpPr>
          <p:cNvPr id="16" name="Text 7"/>
          <p:cNvSpPr txBox="1"/>
          <p:nvPr/>
        </p:nvSpPr>
        <p:spPr>
          <a:xfrm>
            <a:off x="1429207" y="7336231"/>
            <a:ext cx="276240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 a equipe criativa e a direção de arte.</a:t>
            </a:r>
            <a:endParaRPr lang="en-US" sz="1650" dirty="0"/>
          </a:p>
        </p:txBody>
      </p:sp>
      <p:sp>
        <p:nvSpPr>
          <p:cNvPr id="17" name="Shape 8"/>
          <p:cNvSpPr/>
          <p:nvPr/>
        </p:nvSpPr>
        <p:spPr>
          <a:xfrm>
            <a:off x="4533595" y="6687007"/>
            <a:ext cx="3181198" cy="1466698"/>
          </a:xfrm>
          <a:prstGeom prst="rect">
            <a:avLst/>
          </a:prstGeom>
          <a:solidFill>
            <a:srgbClr val="C4622D">
              <a:alpha val="14000"/>
            </a:srgbClr>
          </a:solidFill>
          <a:ln/>
        </p:spPr>
      </p:sp>
      <p:sp>
        <p:nvSpPr>
          <p:cNvPr id="18" name="Shape 9"/>
          <p:cNvSpPr/>
          <p:nvPr/>
        </p:nvSpPr>
        <p:spPr>
          <a:xfrm>
            <a:off x="4533595" y="6687007"/>
            <a:ext cx="3181198" cy="28346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19" name="Text 10"/>
          <p:cNvSpPr txBox="1"/>
          <p:nvPr/>
        </p:nvSpPr>
        <p:spPr>
          <a:xfrm>
            <a:off x="4743907" y="6943954"/>
            <a:ext cx="323149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C4622D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Cronologia documental</a:t>
            </a:r>
            <a:endParaRPr lang="en-US" sz="1950" dirty="0"/>
          </a:p>
        </p:txBody>
      </p:sp>
      <p:sp>
        <p:nvSpPr>
          <p:cNvPr id="20" name="Text 11"/>
          <p:cNvSpPr txBox="1"/>
          <p:nvPr/>
        </p:nvSpPr>
        <p:spPr>
          <a:xfrm>
            <a:off x="4743907" y="7336231"/>
            <a:ext cx="276240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Fonte única de fatos, com status por item.</a:t>
            </a:r>
            <a:endParaRPr lang="en-US" sz="1650" dirty="0"/>
          </a:p>
        </p:txBody>
      </p:sp>
      <p:sp>
        <p:nvSpPr>
          <p:cNvPr id="21" name="Shape 12"/>
          <p:cNvSpPr/>
          <p:nvPr/>
        </p:nvSpPr>
        <p:spPr>
          <a:xfrm>
            <a:off x="7848295" y="6687007"/>
            <a:ext cx="3181198" cy="1466698"/>
          </a:xfrm>
          <a:prstGeom prst="rect">
            <a:avLst/>
          </a:prstGeom>
          <a:solidFill>
            <a:srgbClr val="1A2340">
              <a:alpha val="60000"/>
            </a:srgbClr>
          </a:solidFill>
          <a:ln/>
        </p:spPr>
      </p:sp>
      <p:sp>
        <p:nvSpPr>
          <p:cNvPr id="22" name="Shape 13"/>
          <p:cNvSpPr/>
          <p:nvPr/>
        </p:nvSpPr>
        <p:spPr>
          <a:xfrm>
            <a:off x="7848295" y="6687007"/>
            <a:ext cx="3181198" cy="28346"/>
          </a:xfrm>
          <a:prstGeom prst="rect">
            <a:avLst/>
          </a:prstGeom>
          <a:solidFill>
            <a:srgbClr val="8FA0CC"/>
          </a:solidFill>
          <a:ln w="12700">
            <a:solidFill>
              <a:srgbClr val="8FA0CC">
                <a:alpha val="0"/>
              </a:srgbClr>
            </a:solidFill>
            <a:prstDash val="solid"/>
          </a:ln>
        </p:spPr>
      </p:sp>
      <p:sp>
        <p:nvSpPr>
          <p:cNvPr id="23" name="Text 14"/>
          <p:cNvSpPr txBox="1"/>
          <p:nvPr/>
        </p:nvSpPr>
        <p:spPr>
          <a:xfrm>
            <a:off x="8058607" y="6943954"/>
            <a:ext cx="3287268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8FA0CC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Apresentação comercial</a:t>
            </a:r>
            <a:endParaRPr lang="en-US" sz="1950" dirty="0"/>
          </a:p>
        </p:txBody>
      </p:sp>
      <p:sp>
        <p:nvSpPr>
          <p:cNvPr id="24" name="Text 15"/>
          <p:cNvSpPr txBox="1"/>
          <p:nvPr/>
        </p:nvSpPr>
        <p:spPr>
          <a:xfrm>
            <a:off x="8058607" y="7336231"/>
            <a:ext cx="2762402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10"/>
              </a:lnSpc>
              <a:buNone/>
            </a:pPr>
            <a:r>
              <a:rPr lang="en-US" sz="16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Link único para patrocinador e casa de show.</a:t>
            </a:r>
            <a:endParaRPr lang="en-US" sz="1650" dirty="0"/>
          </a:p>
        </p:txBody>
      </p:sp>
      <p:sp>
        <p:nvSpPr>
          <p:cNvPr id="25" name="Text 16"/>
          <p:cNvSpPr txBox="1"/>
          <p:nvPr/>
        </p:nvSpPr>
        <p:spPr>
          <a:xfrm>
            <a:off x="12687300" y="2171700"/>
            <a:ext cx="2565806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75" b="1" spc="306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▶ 1996 · CABINE 01</a:t>
            </a:r>
            <a:endParaRPr lang="en-US" sz="1275" dirty="0"/>
          </a:p>
        </p:txBody>
      </p:sp>
      <p:sp>
        <p:nvSpPr>
          <p:cNvPr id="26" name="Text 17"/>
          <p:cNvSpPr txBox="1"/>
          <p:nvPr/>
        </p:nvSpPr>
        <p:spPr>
          <a:xfrm>
            <a:off x="12687300" y="2467051"/>
            <a:ext cx="2438705" cy="81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3000" spc="-45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Uma fita.</a:t>
            </a:r>
            <a:pPr algn="l" indent="0" marL="0">
              <a:lnSpc>
                <a:spcPct val="106000"/>
              </a:lnSpc>
              <a:buNone/>
            </a:pPr>
            <a:endParaRPr lang="en-US" sz="30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3000" spc="-45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Um menino.</a:t>
            </a:r>
            <a:endParaRPr lang="en-US" sz="3000" dirty="0"/>
          </a:p>
        </p:txBody>
      </p:sp>
      <p:sp>
        <p:nvSpPr>
          <p:cNvPr id="27" name="Text 18"/>
          <p:cNvSpPr txBox="1"/>
          <p:nvPr/>
        </p:nvSpPr>
        <p:spPr>
          <a:xfrm>
            <a:off x="12687300" y="7048195"/>
            <a:ext cx="24387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75" b="1" spc="306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↓ ROLE PARA GIRAR</a:t>
            </a:r>
            <a:endParaRPr lang="en-US" sz="1275" dirty="0"/>
          </a:p>
        </p:txBody>
      </p:sp>
      <p:sp>
        <p:nvSpPr>
          <p:cNvPr id="28" name="Text 19"/>
          <p:cNvSpPr txBox="1"/>
          <p:nvPr/>
        </p:nvSpPr>
        <p:spPr>
          <a:xfrm>
            <a:off x="12687300" y="7334402"/>
            <a:ext cx="24387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29 cabines à frente</a:t>
            </a:r>
            <a:endParaRPr lang="en-US" sz="1425" dirty="0"/>
          </a:p>
        </p:txBody>
      </p:sp>
      <p:sp>
        <p:nvSpPr>
          <p:cNvPr id="29" name="Text 20"/>
          <p:cNvSpPr txBox="1"/>
          <p:nvPr/>
        </p:nvSpPr>
        <p:spPr>
          <a:xfrm>
            <a:off x="15906902" y="1638605"/>
            <a:ext cx="1162202" cy="857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6E68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Projeto em construção paralela</a:t>
            </a:r>
            <a:endParaRPr lang="en-US" sz="1500" dirty="0"/>
          </a:p>
        </p:txBody>
      </p:sp>
      <p:sp>
        <p:nvSpPr>
          <p:cNvPr id="30" name="Text 21"/>
          <p:cNvSpPr txBox="1"/>
          <p:nvPr/>
        </p:nvSpPr>
        <p:spPr>
          <a:xfrm>
            <a:off x="1238098" y="9258300"/>
            <a:ext cx="10310774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b="1" spc="345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Mockup ilustrativo · imagem de fundo: recriação artística</a:t>
            </a:r>
            <a:endParaRPr lang="en-US" sz="17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bb9f118dcea89c10142515ef1d71d047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f18ab656fbe6085ddd3bd29f047ac4f1.png">    </p:cNvPr>
          <p:cNvPicPr>
            <a:picLocks noChangeAspect="1"/>
          </p:cNvPicPr>
          <p:nvPr/>
        </p:nvPicPr>
        <p:blipFill>
          <a:blip r:embed="rId3"/>
          <a:srcRect l="-402" r="-402" t="0" b="0"/>
          <a:stretch/>
        </p:blipFill>
        <p:spPr>
          <a:xfrm>
            <a:off x="1218895" y="4114800"/>
            <a:ext cx="15849295" cy="28346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1218895" y="7125005"/>
            <a:ext cx="15868498" cy="1923898"/>
          </a:xfrm>
          <a:prstGeom prst="rect">
            <a:avLst/>
          </a:prstGeom>
          <a:solidFill>
            <a:srgbClr val="0A0705">
              <a:alpha val="90000"/>
            </a:srgbClr>
          </a:solidFill>
          <a:ln w="12700">
            <a:solidFill>
              <a:srgbClr val="E9B949">
                <a:alpha val="34000"/>
              </a:srgbClr>
            </a:solidFill>
            <a:prstDash val="solid"/>
          </a:ln>
        </p:spPr>
      </p:sp>
      <p:sp>
        <p:nvSpPr>
          <p:cNvPr id="6" name="Text 1"/>
          <p:cNvSpPr txBox="1"/>
          <p:nvPr/>
        </p:nvSpPr>
        <p:spPr>
          <a:xfrm>
            <a:off x="1238098" y="761695"/>
            <a:ext cx="114300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Teaser 45 segundos · storyboard</a:t>
            </a:r>
            <a:endParaRPr lang="en-US" sz="1950" dirty="0"/>
          </a:p>
        </p:txBody>
      </p:sp>
      <p:pic>
        <p:nvPicPr>
          <p:cNvPr id="7" name="Image 3" descr="gen-dedup-f985ade9110f4e29bb9ffed143755f54.png">    </p:cNvPr>
          <p:cNvPicPr>
            <a:picLocks noChangeAspect="1"/>
          </p:cNvPicPr>
          <p:nvPr/>
        </p:nvPicPr>
        <p:blipFill>
          <a:blip r:embed="rId4"/>
          <a:srcRect l="0" r="0" t="-400" b="-400"/>
          <a:stretch/>
        </p:blipFill>
        <p:spPr>
          <a:xfrm>
            <a:off x="1238098" y="1181405"/>
            <a:ext cx="2857500" cy="19202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1200607" y="1561795"/>
            <a:ext cx="1143000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000" spc="-90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Do chiado da fita</a:t>
            </a:r>
            <a:pPr algn="l" indent="0" marL="0">
              <a:lnSpc>
                <a:spcPct val="104000"/>
              </a:lnSpc>
              <a:buNone/>
            </a:pPr>
            <a:endParaRPr lang="en-US" sz="60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6000" spc="-90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à roda girando.</a:t>
            </a:r>
            <a:endParaRPr lang="en-US" sz="6000" dirty="0"/>
          </a:p>
        </p:txBody>
      </p:sp>
      <p:sp>
        <p:nvSpPr>
          <p:cNvPr id="9" name="Text 3"/>
          <p:cNvSpPr txBox="1"/>
          <p:nvPr/>
        </p:nvSpPr>
        <p:spPr>
          <a:xfrm>
            <a:off x="12954305" y="1714500"/>
            <a:ext cx="4114800" cy="1114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ts val="2925"/>
              </a:lnSpc>
              <a:buNone/>
            </a:pPr>
            <a:r>
              <a:rPr lang="en-US" sz="195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Sem locução. Só imagem, som e a voz dele em trechos reais. </a:t>
            </a:r>
            <a:pPr algn="r" indent="0" marL="0">
              <a:lnSpc>
                <a:spcPts val="2925"/>
              </a:lnSpc>
              <a:buNone/>
            </a:pPr>
            <a:r>
              <a:rPr lang="en-US" sz="1950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última coisa que aparece é o nome.</a:t>
            </a:r>
            <a:endParaRPr lang="en-US" sz="1950" dirty="0"/>
          </a:p>
        </p:txBody>
      </p:sp>
      <p:sp>
        <p:nvSpPr>
          <p:cNvPr id="10" name="Shape 4"/>
          <p:cNvSpPr/>
          <p:nvPr/>
        </p:nvSpPr>
        <p:spPr>
          <a:xfrm>
            <a:off x="1218895" y="4438498"/>
            <a:ext cx="1904695" cy="1809598"/>
          </a:xfrm>
          <a:prstGeom prst="rect">
            <a:avLst/>
          </a:prstGeom>
          <a:solidFill>
            <a:srgbClr val="8B6F47">
              <a:alpha val="2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5"/>
          <p:cNvSpPr txBox="1"/>
          <p:nvPr/>
        </p:nvSpPr>
        <p:spPr>
          <a:xfrm>
            <a:off x="1352398" y="4629607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0–5s</a:t>
            </a:r>
            <a:endParaRPr lang="en-US" sz="1575" dirty="0"/>
          </a:p>
        </p:txBody>
      </p:sp>
      <p:sp>
        <p:nvSpPr>
          <p:cNvPr id="12" name="Text 6"/>
          <p:cNvSpPr txBox="1"/>
          <p:nvPr/>
        </p:nvSpPr>
        <p:spPr>
          <a:xfrm>
            <a:off x="1352398" y="4981651"/>
            <a:ext cx="16386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Ruído VHS</a:t>
            </a:r>
            <a:endParaRPr lang="en-US" sz="1725" dirty="0"/>
          </a:p>
        </p:txBody>
      </p:sp>
      <p:sp>
        <p:nvSpPr>
          <p:cNvPr id="13" name="Text 7"/>
          <p:cNvSpPr txBox="1"/>
          <p:nvPr/>
        </p:nvSpPr>
        <p:spPr>
          <a:xfrm>
            <a:off x="1352398" y="5324551"/>
            <a:ext cx="16386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Tela preta, chiado, tracking. Nada legível.</a:t>
            </a:r>
            <a:endParaRPr lang="en-US" sz="1425" dirty="0"/>
          </a:p>
        </p:txBody>
      </p:sp>
      <p:sp>
        <p:nvSpPr>
          <p:cNvPr id="14" name="Shape 8"/>
          <p:cNvSpPr/>
          <p:nvPr/>
        </p:nvSpPr>
        <p:spPr>
          <a:xfrm>
            <a:off x="3208630" y="4438498"/>
            <a:ext cx="1904695" cy="1809598"/>
          </a:xfrm>
          <a:prstGeom prst="rect">
            <a:avLst/>
          </a:prstGeom>
          <a:solidFill>
            <a:srgbClr val="8B6F47">
              <a:alpha val="1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9"/>
          <p:cNvSpPr txBox="1"/>
          <p:nvPr/>
        </p:nvSpPr>
        <p:spPr>
          <a:xfrm>
            <a:off x="3342132" y="4629607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5–10s</a:t>
            </a:r>
            <a:endParaRPr lang="en-US" sz="1575" dirty="0"/>
          </a:p>
        </p:txBody>
      </p:sp>
      <p:sp>
        <p:nvSpPr>
          <p:cNvPr id="16" name="Text 10"/>
          <p:cNvSpPr txBox="1"/>
          <p:nvPr/>
        </p:nvSpPr>
        <p:spPr>
          <a:xfrm>
            <a:off x="3342132" y="4981651"/>
            <a:ext cx="16386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1996</a:t>
            </a:r>
            <a:endParaRPr lang="en-US" sz="1725" dirty="0"/>
          </a:p>
        </p:txBody>
      </p:sp>
      <p:sp>
        <p:nvSpPr>
          <p:cNvPr id="17" name="Text 11"/>
          <p:cNvSpPr txBox="1"/>
          <p:nvPr/>
        </p:nvSpPr>
        <p:spPr>
          <a:xfrm>
            <a:off x="3342132" y="5324551"/>
            <a:ext cx="16386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menino na TV. Acervo, com crédito em tela.</a:t>
            </a:r>
            <a:endParaRPr lang="en-US" sz="1425" dirty="0"/>
          </a:p>
        </p:txBody>
      </p:sp>
      <p:sp>
        <p:nvSpPr>
          <p:cNvPr id="18" name="Shape 12"/>
          <p:cNvSpPr/>
          <p:nvPr/>
        </p:nvSpPr>
        <p:spPr>
          <a:xfrm>
            <a:off x="5198364" y="4438498"/>
            <a:ext cx="1904695" cy="1809598"/>
          </a:xfrm>
          <a:prstGeom prst="rect">
            <a:avLst/>
          </a:prstGeom>
          <a:solidFill>
            <a:srgbClr val="C4622D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3"/>
          <p:cNvSpPr txBox="1"/>
          <p:nvPr/>
        </p:nvSpPr>
        <p:spPr>
          <a:xfrm>
            <a:off x="5331866" y="4629607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10–18s</a:t>
            </a:r>
            <a:endParaRPr lang="en-US" sz="1575" dirty="0"/>
          </a:p>
        </p:txBody>
      </p:sp>
      <p:sp>
        <p:nvSpPr>
          <p:cNvPr id="20" name="Text 14"/>
          <p:cNvSpPr txBox="1"/>
          <p:nvPr/>
        </p:nvSpPr>
        <p:spPr>
          <a:xfrm>
            <a:off x="5331866" y="4981651"/>
            <a:ext cx="16386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Corte rápido</a:t>
            </a:r>
            <a:endParaRPr lang="en-US" sz="1725" dirty="0"/>
          </a:p>
        </p:txBody>
      </p:sp>
      <p:sp>
        <p:nvSpPr>
          <p:cNvPr id="21" name="Text 15"/>
          <p:cNvSpPr txBox="1"/>
          <p:nvPr/>
        </p:nvSpPr>
        <p:spPr>
          <a:xfrm>
            <a:off x="5331866" y="5324551"/>
            <a:ext cx="16386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TV, estrada, Faustão, internet. Ritmo alto.</a:t>
            </a:r>
            <a:endParaRPr lang="en-US" sz="1425" dirty="0"/>
          </a:p>
        </p:txBody>
      </p:sp>
      <p:sp>
        <p:nvSpPr>
          <p:cNvPr id="22" name="Shape 16"/>
          <p:cNvSpPr/>
          <p:nvPr/>
        </p:nvSpPr>
        <p:spPr>
          <a:xfrm>
            <a:off x="7188098" y="4438498"/>
            <a:ext cx="1904695" cy="1809598"/>
          </a:xfrm>
          <a:prstGeom prst="rect">
            <a:avLst/>
          </a:prstGeom>
          <a:solidFill>
            <a:srgbClr val="E9B949">
              <a:alpha val="1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17"/>
          <p:cNvSpPr txBox="1"/>
          <p:nvPr/>
        </p:nvSpPr>
        <p:spPr>
          <a:xfrm>
            <a:off x="7321601" y="4629607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18–25s</a:t>
            </a:r>
            <a:endParaRPr lang="en-US" sz="1575" dirty="0"/>
          </a:p>
        </p:txBody>
      </p:sp>
      <p:sp>
        <p:nvSpPr>
          <p:cNvPr id="24" name="Text 18"/>
          <p:cNvSpPr txBox="1"/>
          <p:nvPr/>
        </p:nvSpPr>
        <p:spPr>
          <a:xfrm>
            <a:off x="7321601" y="4981651"/>
            <a:ext cx="16386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artista</a:t>
            </a:r>
            <a:endParaRPr lang="en-US" sz="1725" dirty="0"/>
          </a:p>
        </p:txBody>
      </p:sp>
      <p:sp>
        <p:nvSpPr>
          <p:cNvPr id="25" name="Text 19"/>
          <p:cNvSpPr txBox="1"/>
          <p:nvPr/>
        </p:nvSpPr>
        <p:spPr>
          <a:xfrm>
            <a:off x="7321601" y="5324551"/>
            <a:ext cx="16386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Cinema, amigos, grandes palcos. Pico de luz.</a:t>
            </a:r>
            <a:endParaRPr lang="en-US" sz="1425" dirty="0"/>
          </a:p>
        </p:txBody>
      </p:sp>
      <p:sp>
        <p:nvSpPr>
          <p:cNvPr id="26" name="Shape 20"/>
          <p:cNvSpPr/>
          <p:nvPr/>
        </p:nvSpPr>
        <p:spPr>
          <a:xfrm>
            <a:off x="9176918" y="4438498"/>
            <a:ext cx="1904695" cy="1809598"/>
          </a:xfrm>
          <a:prstGeom prst="rect">
            <a:avLst/>
          </a:prstGeom>
          <a:solidFill>
            <a:srgbClr val="E9B949">
              <a:alpha val="11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9310421" y="4629607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25–31s</a:t>
            </a:r>
            <a:endParaRPr lang="en-US" sz="1575" dirty="0"/>
          </a:p>
        </p:txBody>
      </p:sp>
      <p:sp>
        <p:nvSpPr>
          <p:cNvPr id="28" name="Text 22"/>
          <p:cNvSpPr txBox="1"/>
          <p:nvPr/>
        </p:nvSpPr>
        <p:spPr>
          <a:xfrm>
            <a:off x="9310421" y="4981651"/>
            <a:ext cx="177485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Circo do Tirú</a:t>
            </a:r>
            <a:endParaRPr lang="en-US" sz="1725" dirty="0"/>
          </a:p>
        </p:txBody>
      </p:sp>
      <p:sp>
        <p:nvSpPr>
          <p:cNvPr id="29" name="Text 23"/>
          <p:cNvSpPr txBox="1"/>
          <p:nvPr/>
        </p:nvSpPr>
        <p:spPr>
          <a:xfrm>
            <a:off x="9310421" y="5324551"/>
            <a:ext cx="16386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sonho realizado. A música abre.</a:t>
            </a:r>
            <a:endParaRPr lang="en-US" sz="1425" dirty="0"/>
          </a:p>
        </p:txBody>
      </p:sp>
      <p:sp>
        <p:nvSpPr>
          <p:cNvPr id="30" name="Shape 24"/>
          <p:cNvSpPr/>
          <p:nvPr/>
        </p:nvSpPr>
        <p:spPr>
          <a:xfrm>
            <a:off x="11166653" y="4438498"/>
            <a:ext cx="1904695" cy="1809598"/>
          </a:xfrm>
          <a:prstGeom prst="rect">
            <a:avLst/>
          </a:prstGeom>
          <a:solidFill>
            <a:srgbClr val="B8342A">
              <a:alpha val="2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11300155" y="4629607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31–36s</a:t>
            </a:r>
            <a:endParaRPr lang="en-US" sz="1575" dirty="0"/>
          </a:p>
        </p:txBody>
      </p:sp>
      <p:sp>
        <p:nvSpPr>
          <p:cNvPr id="32" name="Text 26"/>
          <p:cNvSpPr txBox="1"/>
          <p:nvPr/>
        </p:nvSpPr>
        <p:spPr>
          <a:xfrm>
            <a:off x="11300155" y="4981651"/>
            <a:ext cx="1906524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Fogo, silêncio</a:t>
            </a:r>
            <a:endParaRPr lang="en-US" sz="1725" dirty="0"/>
          </a:p>
        </p:txBody>
      </p:sp>
      <p:sp>
        <p:nvSpPr>
          <p:cNvPr id="33" name="Text 27"/>
          <p:cNvSpPr txBox="1"/>
          <p:nvPr/>
        </p:nvSpPr>
        <p:spPr>
          <a:xfrm>
            <a:off x="11300155" y="5324551"/>
            <a:ext cx="16386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Som cai a zero. O corte mais longo do filme.</a:t>
            </a:r>
            <a:endParaRPr lang="en-US" sz="1425" dirty="0"/>
          </a:p>
        </p:txBody>
      </p:sp>
      <p:sp>
        <p:nvSpPr>
          <p:cNvPr id="34" name="Shape 28"/>
          <p:cNvSpPr/>
          <p:nvPr/>
        </p:nvSpPr>
        <p:spPr>
          <a:xfrm>
            <a:off x="13156387" y="4438498"/>
            <a:ext cx="1904695" cy="1809598"/>
          </a:xfrm>
          <a:prstGeom prst="rect">
            <a:avLst/>
          </a:prstGeom>
          <a:solidFill>
            <a:srgbClr val="C4622D">
              <a:alpha val="1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29"/>
          <p:cNvSpPr txBox="1"/>
          <p:nvPr/>
        </p:nvSpPr>
        <p:spPr>
          <a:xfrm>
            <a:off x="13289890" y="4629607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36–40s</a:t>
            </a:r>
            <a:endParaRPr lang="en-US" sz="1575" dirty="0"/>
          </a:p>
        </p:txBody>
      </p:sp>
      <p:sp>
        <p:nvSpPr>
          <p:cNvPr id="36" name="Text 30"/>
          <p:cNvSpPr txBox="1"/>
          <p:nvPr/>
        </p:nvSpPr>
        <p:spPr>
          <a:xfrm>
            <a:off x="13289890" y="4981651"/>
            <a:ext cx="16386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Nova lona</a:t>
            </a:r>
            <a:endParaRPr lang="en-US" sz="1725" dirty="0"/>
          </a:p>
        </p:txBody>
      </p:sp>
      <p:sp>
        <p:nvSpPr>
          <p:cNvPr id="37" name="Text 31"/>
          <p:cNvSpPr txBox="1"/>
          <p:nvPr/>
        </p:nvSpPr>
        <p:spPr>
          <a:xfrm>
            <a:off x="13289890" y="5324551"/>
            <a:ext cx="1638605" cy="734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Chuva, luz por dentro. A música volta.</a:t>
            </a:r>
            <a:endParaRPr lang="en-US" sz="1425" dirty="0"/>
          </a:p>
        </p:txBody>
      </p:sp>
      <p:sp>
        <p:nvSpPr>
          <p:cNvPr id="38" name="Shape 32"/>
          <p:cNvSpPr/>
          <p:nvPr/>
        </p:nvSpPr>
        <p:spPr>
          <a:xfrm>
            <a:off x="15146122" y="4438498"/>
            <a:ext cx="1923898" cy="1809598"/>
          </a:xfrm>
          <a:prstGeom prst="rect">
            <a:avLst/>
          </a:prstGeom>
          <a:solidFill>
            <a:srgbClr val="E9B949">
              <a:alpha val="20000"/>
            </a:srgbClr>
          </a:solidFill>
          <a:ln w="12700">
            <a:solidFill>
              <a:srgbClr val="E9B949">
                <a:alpha val="50000"/>
              </a:srgbClr>
            </a:solidFill>
            <a:prstDash val="solid"/>
          </a:ln>
        </p:spPr>
      </p:sp>
      <p:sp>
        <p:nvSpPr>
          <p:cNvPr id="39" name="Text 33"/>
          <p:cNvSpPr txBox="1"/>
          <p:nvPr/>
        </p:nvSpPr>
        <p:spPr>
          <a:xfrm>
            <a:off x="15288768" y="4638751"/>
            <a:ext cx="16386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75" b="1" spc="158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40–45s</a:t>
            </a:r>
            <a:endParaRPr lang="en-US" sz="1575" dirty="0"/>
          </a:p>
        </p:txBody>
      </p:sp>
      <p:sp>
        <p:nvSpPr>
          <p:cNvPr id="40" name="Text 34"/>
          <p:cNvSpPr txBox="1"/>
          <p:nvPr/>
        </p:nvSpPr>
        <p:spPr>
          <a:xfrm>
            <a:off x="15288768" y="4990795"/>
            <a:ext cx="16386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25" dirty="0">
                <a:solidFill>
                  <a:srgbClr val="E9B949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roda gira</a:t>
            </a:r>
            <a:endParaRPr lang="en-US" sz="1725" dirty="0"/>
          </a:p>
        </p:txBody>
      </p:sp>
      <p:sp>
        <p:nvSpPr>
          <p:cNvPr id="41" name="Text 35"/>
          <p:cNvSpPr txBox="1"/>
          <p:nvPr/>
        </p:nvSpPr>
        <p:spPr>
          <a:xfrm>
            <a:off x="15288768" y="5334610"/>
            <a:ext cx="1638605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4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Logo, data. “A RODA NÃO PARA.”</a:t>
            </a:r>
            <a:endParaRPr lang="en-US" sz="1425" dirty="0"/>
          </a:p>
        </p:txBody>
      </p:sp>
      <p:sp>
        <p:nvSpPr>
          <p:cNvPr id="42" name="Text 36"/>
          <p:cNvSpPr txBox="1"/>
          <p:nvPr/>
        </p:nvSpPr>
        <p:spPr>
          <a:xfrm>
            <a:off x="1218895" y="7524598"/>
            <a:ext cx="158502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650" b="1" spc="495" kern="0" dirty="0">
                <a:solidFill>
                  <a:srgbClr val="8B6F47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CARTELA FINAL — 5 SEGUNDOS</a:t>
            </a:r>
            <a:endParaRPr lang="en-US" sz="1650" dirty="0"/>
          </a:p>
        </p:txBody>
      </p:sp>
      <p:sp>
        <p:nvSpPr>
          <p:cNvPr id="43" name="Text 37"/>
          <p:cNvSpPr txBox="1"/>
          <p:nvPr/>
        </p:nvSpPr>
        <p:spPr>
          <a:xfrm>
            <a:off x="1218895" y="7886700"/>
            <a:ext cx="15850210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4800" spc="-72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TIRULLIPA · 30 VOLTAS</a:t>
            </a:r>
            <a:endParaRPr lang="en-US" sz="4800" dirty="0"/>
          </a:p>
        </p:txBody>
      </p:sp>
      <p:sp>
        <p:nvSpPr>
          <p:cNvPr id="44" name="Text 38"/>
          <p:cNvSpPr txBox="1"/>
          <p:nvPr/>
        </p:nvSpPr>
        <p:spPr>
          <a:xfrm>
            <a:off x="1218895" y="8609076"/>
            <a:ext cx="1585021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RODA NÃO PARA.</a:t>
            </a:r>
            <a:endParaRPr lang="en-US" sz="2100" dirty="0"/>
          </a:p>
        </p:txBody>
      </p:sp>
      <p:sp>
        <p:nvSpPr>
          <p:cNvPr id="45" name="Text 39"/>
          <p:cNvSpPr txBox="1"/>
          <p:nvPr/>
        </p:nvSpPr>
        <p:spPr>
          <a:xfrm>
            <a:off x="1238098" y="9391802"/>
            <a:ext cx="165360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30" kern="0" dirty="0">
                <a:solidFill>
                  <a:srgbClr val="6E6862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Todo material de acervo entra com crédito em tela · recriações sinalizadas como “RECRIAÇÃO ARTÍSTICA”</a:t>
            </a:r>
            <a:endParaRPr lang="en-US" sz="16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4f4f699b5556c458759d2de2ab2bac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a02d41463b081da357387f684cec49b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218895" y="5257800"/>
            <a:ext cx="3543300" cy="2523744"/>
          </a:xfrm>
          <a:prstGeom prst="rect">
            <a:avLst/>
          </a:prstGeom>
          <a:solidFill>
            <a:srgbClr val="7FA86A">
              <a:alpha val="1000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1218895" y="5257800"/>
            <a:ext cx="3543300" cy="28346"/>
          </a:xfrm>
          <a:prstGeom prst="rect">
            <a:avLst/>
          </a:prstGeom>
          <a:solidFill>
            <a:srgbClr val="7FA86A"/>
          </a:solidFill>
          <a:ln w="12700">
            <a:solidFill>
              <a:srgbClr val="7FA86A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4972507" y="5257800"/>
            <a:ext cx="3543300" cy="2523744"/>
          </a:xfrm>
          <a:prstGeom prst="rect">
            <a:avLst/>
          </a:prstGeom>
          <a:solidFill>
            <a:srgbClr val="A8863A">
              <a:alpha val="12000"/>
            </a:srgbClr>
          </a:solidFill>
          <a:ln/>
        </p:spPr>
      </p:sp>
      <p:sp>
        <p:nvSpPr>
          <p:cNvPr id="7" name="Shape 3"/>
          <p:cNvSpPr/>
          <p:nvPr/>
        </p:nvSpPr>
        <p:spPr>
          <a:xfrm>
            <a:off x="4972507" y="5257800"/>
            <a:ext cx="3543300" cy="28346"/>
          </a:xfrm>
          <a:prstGeom prst="rect">
            <a:avLst/>
          </a:prstGeom>
          <a:solidFill>
            <a:srgbClr val="A8863A"/>
          </a:solidFill>
          <a:ln w="12700">
            <a:solidFill>
              <a:srgbClr val="A8863A">
                <a:alpha val="0"/>
              </a:srgbClr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725205" y="5257800"/>
            <a:ext cx="3543300" cy="2523744"/>
          </a:xfrm>
          <a:prstGeom prst="rect">
            <a:avLst/>
          </a:prstGeom>
          <a:solidFill>
            <a:srgbClr val="C4622D">
              <a:alpha val="14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8725205" y="5257800"/>
            <a:ext cx="3543300" cy="28346"/>
          </a:xfrm>
          <a:prstGeom prst="rect">
            <a:avLst/>
          </a:prstGeom>
          <a:solidFill>
            <a:srgbClr val="C4622D"/>
          </a:solidFill>
          <a:ln w="12700">
            <a:solidFill>
              <a:srgbClr val="C4622D">
                <a:alpha val="0"/>
              </a:srgbClr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12668098" y="1580998"/>
            <a:ext cx="4419295" cy="6191402"/>
          </a:xfrm>
          <a:prstGeom prst="rect">
            <a:avLst/>
          </a:prstGeom>
          <a:solidFill>
            <a:srgbClr val="F2E8D5">
              <a:alpha val="4000"/>
            </a:srgbClr>
          </a:solidFill>
          <a:ln w="12700">
            <a:solidFill>
              <a:srgbClr val="E9B949">
                <a:alpha val="2400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218895" y="8115300"/>
            <a:ext cx="11087100" cy="1543507"/>
          </a:xfrm>
          <a:prstGeom prst="rect">
            <a:avLst/>
          </a:prstGeom>
          <a:solidFill>
            <a:srgbClr val="B8342A">
              <a:alpha val="10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1218895" y="8115300"/>
            <a:ext cx="38405" cy="1543507"/>
          </a:xfrm>
          <a:prstGeom prst="rect">
            <a:avLst/>
          </a:prstGeom>
          <a:solidFill>
            <a:srgbClr val="B8342A"/>
          </a:solidFill>
          <a:ln w="12700">
            <a:solidFill>
              <a:srgbClr val="B8342A">
                <a:alpha val="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1238098" y="780898"/>
            <a:ext cx="114300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b="1" spc="624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Rigor documental</a:t>
            </a:r>
            <a:endParaRPr lang="en-US" sz="1950" dirty="0"/>
          </a:p>
        </p:txBody>
      </p:sp>
      <p:pic>
        <p:nvPicPr>
          <p:cNvPr id="14" name="Image 2" descr="gen-dedup-f985ade9110f4e29bb9ffed143755f54.png">    </p:cNvPr>
          <p:cNvPicPr>
            <a:picLocks noChangeAspect="1"/>
          </p:cNvPicPr>
          <p:nvPr/>
        </p:nvPicPr>
        <p:blipFill>
          <a:blip r:embed="rId3"/>
          <a:srcRect l="0" r="0" t="-400" b="-400"/>
          <a:stretch/>
        </p:blipFill>
        <p:spPr>
          <a:xfrm>
            <a:off x="1238098" y="1200607"/>
            <a:ext cx="2857500" cy="1920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00607" y="1580998"/>
            <a:ext cx="10858500" cy="1666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300" spc="-94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Nada entra no palco</a:t>
            </a:r>
            <a:pPr algn="l" indent="0" marL="0">
              <a:lnSpc>
                <a:spcPct val="104000"/>
              </a:lnSpc>
              <a:buNone/>
            </a:pPr>
            <a:endParaRPr lang="en-US" sz="63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6300" spc="-94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sem estar checado.</a:t>
            </a:r>
            <a:endParaRPr lang="en-US" sz="6300" dirty="0"/>
          </a:p>
        </p:txBody>
      </p:sp>
      <p:sp>
        <p:nvSpPr>
          <p:cNvPr id="16" name="Text 11"/>
          <p:cNvSpPr txBox="1"/>
          <p:nvPr/>
        </p:nvSpPr>
        <p:spPr>
          <a:xfrm>
            <a:off x="1218895" y="3638398"/>
            <a:ext cx="10858500" cy="8668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93"/>
              </a:lnSpc>
              <a:buNone/>
            </a:pPr>
            <a:r>
              <a:rPr lang="en-US" sz="21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É a vida dele — não pode ter data errada, fala inventada nem número inflado. Cada um dos 30 capítulos carrega um status. O que estiver em dúvida vira pergunta, não vira roteiro.</a:t>
            </a:r>
            <a:endParaRPr lang="en-US" sz="2175" dirty="0"/>
          </a:p>
        </p:txBody>
      </p:sp>
      <p:sp>
        <p:nvSpPr>
          <p:cNvPr id="17" name="Text 12"/>
          <p:cNvSpPr txBox="1"/>
          <p:nvPr/>
        </p:nvSpPr>
        <p:spPr>
          <a:xfrm>
            <a:off x="1580998" y="6019495"/>
            <a:ext cx="282001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Fato com fonte verificável.</a:t>
            </a:r>
            <a:endParaRPr lang="en-US" sz="1950" dirty="0"/>
          </a:p>
        </p:txBody>
      </p:sp>
      <p:sp>
        <p:nvSpPr>
          <p:cNvPr id="18" name="Text 13"/>
          <p:cNvSpPr txBox="1"/>
          <p:nvPr/>
        </p:nvSpPr>
        <p:spPr>
          <a:xfrm>
            <a:off x="1580998" y="6816852"/>
            <a:ext cx="2820010" cy="962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Entra no roteiro como está. Ex.: 19/09/1996, Domingo Legal.</a:t>
            </a:r>
            <a:endParaRPr lang="en-US" sz="1725" dirty="0"/>
          </a:p>
        </p:txBody>
      </p:sp>
      <p:sp>
        <p:nvSpPr>
          <p:cNvPr id="19" name="Shape 14"/>
          <p:cNvSpPr/>
          <p:nvPr/>
        </p:nvSpPr>
        <p:spPr>
          <a:xfrm>
            <a:off x="1580998" y="5544007"/>
            <a:ext cx="1209751" cy="286207"/>
          </a:xfrm>
          <a:prstGeom prst="roundRect">
            <a:avLst>
              <a:gd name="adj" fmla="val 6709"/>
            </a:avLst>
          </a:prstGeom>
          <a:noFill/>
          <a:ln w="12700">
            <a:solidFill>
              <a:srgbClr val="7FA86A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1580998" y="5544007"/>
            <a:ext cx="1209751" cy="28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01600" tIns="38100" rIns="101600" bIns="38100" rtlCol="0" anchor="ctr"/>
          <a:lstStyle/>
          <a:p>
            <a:pPr algn="l" indent="0" marL="0">
              <a:buNone/>
            </a:pPr>
            <a:r>
              <a:rPr lang="en-US" sz="1275" b="1" spc="204" kern="0" dirty="0">
                <a:solidFill>
                  <a:srgbClr val="7FA86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Confirmado</a:t>
            </a:r>
            <a:endParaRPr lang="en-US" sz="1275" dirty="0"/>
          </a:p>
        </p:txBody>
      </p:sp>
      <p:sp>
        <p:nvSpPr>
          <p:cNvPr id="21" name="Text 16"/>
          <p:cNvSpPr txBox="1"/>
          <p:nvPr/>
        </p:nvSpPr>
        <p:spPr>
          <a:xfrm>
            <a:off x="5333695" y="6019495"/>
            <a:ext cx="282001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4000"/>
              </a:lnSpc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Consistente, sem fonte fechada.</a:t>
            </a:r>
            <a:endParaRPr lang="en-US" sz="1950" dirty="0"/>
          </a:p>
        </p:txBody>
      </p:sp>
      <p:sp>
        <p:nvSpPr>
          <p:cNvPr id="22" name="Text 17"/>
          <p:cNvSpPr txBox="1"/>
          <p:nvPr/>
        </p:nvSpPr>
        <p:spPr>
          <a:xfrm>
            <a:off x="5333695" y="6816852"/>
            <a:ext cx="2820010" cy="6382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Entra sem data exata, ou não entra. Nunca “arredondado”.</a:t>
            </a:r>
            <a:endParaRPr lang="en-US" sz="1725" dirty="0"/>
          </a:p>
        </p:txBody>
      </p:sp>
      <p:sp>
        <p:nvSpPr>
          <p:cNvPr id="23" name="Shape 18"/>
          <p:cNvSpPr/>
          <p:nvPr/>
        </p:nvSpPr>
        <p:spPr>
          <a:xfrm>
            <a:off x="5333695" y="5544007"/>
            <a:ext cx="1000354" cy="286207"/>
          </a:xfrm>
          <a:prstGeom prst="roundRect">
            <a:avLst>
              <a:gd name="adj" fmla="val 6709"/>
            </a:avLst>
          </a:prstGeom>
          <a:noFill/>
          <a:ln w="12700">
            <a:solidFill>
              <a:srgbClr val="A8863A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5333695" y="5544007"/>
            <a:ext cx="1000354" cy="28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01600" tIns="38100" rIns="101600" bIns="38100" rtlCol="0" anchor="ctr"/>
          <a:lstStyle/>
          <a:p>
            <a:pPr algn="l" indent="0" marL="0">
              <a:buNone/>
            </a:pPr>
            <a:r>
              <a:rPr lang="en-US" sz="1275" b="1" spc="204" kern="0" dirty="0">
                <a:solidFill>
                  <a:srgbClr val="A8863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Provável</a:t>
            </a:r>
            <a:endParaRPr lang="en-US" sz="1275" dirty="0"/>
          </a:p>
        </p:txBody>
      </p:sp>
      <p:sp>
        <p:nvSpPr>
          <p:cNvPr id="25" name="Text 20"/>
          <p:cNvSpPr txBox="1"/>
          <p:nvPr/>
        </p:nvSpPr>
        <p:spPr>
          <a:xfrm>
            <a:off x="9087307" y="6019495"/>
            <a:ext cx="28200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950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Só ele sabe.</a:t>
            </a:r>
            <a:endParaRPr lang="en-US" sz="1950" dirty="0"/>
          </a:p>
        </p:txBody>
      </p:sp>
      <p:sp>
        <p:nvSpPr>
          <p:cNvPr id="26" name="Text 21"/>
          <p:cNvSpPr txBox="1"/>
          <p:nvPr/>
        </p:nvSpPr>
        <p:spPr>
          <a:xfrm>
            <a:off x="9087307" y="6484925"/>
            <a:ext cx="2820010" cy="6382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Vai para o banco de perguntas da entrevista documental.</a:t>
            </a:r>
            <a:endParaRPr lang="en-US" sz="1725" dirty="0"/>
          </a:p>
        </p:txBody>
      </p:sp>
      <p:sp>
        <p:nvSpPr>
          <p:cNvPr id="27" name="Shape 22"/>
          <p:cNvSpPr/>
          <p:nvPr/>
        </p:nvSpPr>
        <p:spPr>
          <a:xfrm>
            <a:off x="9087307" y="5544007"/>
            <a:ext cx="1638605" cy="286207"/>
          </a:xfrm>
          <a:prstGeom prst="roundRect">
            <a:avLst>
              <a:gd name="adj" fmla="val 6709"/>
            </a:avLst>
          </a:prstGeom>
          <a:noFill/>
          <a:ln w="12700">
            <a:solidFill>
              <a:srgbClr val="C4622D"/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9087307" y="5544007"/>
            <a:ext cx="1638605" cy="2862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none" lIns="101600" tIns="38100" rIns="101600" bIns="38100" rtlCol="0" anchor="ctr"/>
          <a:lstStyle/>
          <a:p>
            <a:pPr algn="l" indent="0" marL="0">
              <a:buNone/>
            </a:pPr>
            <a:r>
              <a:rPr lang="en-US" sz="1275" b="1" spc="204" kern="0" dirty="0">
                <a:solidFill>
                  <a:srgbClr val="C4622D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Perguntar a ele</a:t>
            </a:r>
            <a:endParaRPr lang="en-US" sz="1275" dirty="0"/>
          </a:p>
        </p:txBody>
      </p:sp>
      <p:sp>
        <p:nvSpPr>
          <p:cNvPr id="29" name="Text 24"/>
          <p:cNvSpPr txBox="1"/>
          <p:nvPr/>
        </p:nvSpPr>
        <p:spPr>
          <a:xfrm>
            <a:off x="13049402" y="1904695"/>
            <a:ext cx="3639312" cy="7909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6600" spc="-99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50</a:t>
            </a:r>
            <a:endParaRPr lang="en-US" sz="6600" dirty="0"/>
          </a:p>
        </p:txBody>
      </p:sp>
      <p:sp>
        <p:nvSpPr>
          <p:cNvPr id="30" name="Text 25"/>
          <p:cNvSpPr txBox="1"/>
          <p:nvPr/>
        </p:nvSpPr>
        <p:spPr>
          <a:xfrm>
            <a:off x="13049402" y="2749601"/>
            <a:ext cx="4299509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63" kern="0" dirty="0">
                <a:solidFill>
                  <a:srgbClr val="E9B949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perguntas para a entrevista</a:t>
            </a:r>
            <a:endParaRPr lang="en-US" sz="1650" dirty="0"/>
          </a:p>
        </p:txBody>
      </p:sp>
      <p:sp>
        <p:nvSpPr>
          <p:cNvPr id="31" name="Text 26"/>
          <p:cNvSpPr txBox="1"/>
          <p:nvPr/>
        </p:nvSpPr>
        <p:spPr>
          <a:xfrm>
            <a:off x="13049402" y="3264408"/>
            <a:ext cx="3639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Feitas para capturar os causos que a internet não conhece:</a:t>
            </a:r>
            <a:endParaRPr lang="en-US" sz="1800" dirty="0"/>
          </a:p>
        </p:txBody>
      </p:sp>
      <p:sp>
        <p:nvSpPr>
          <p:cNvPr id="32" name="Text 27"/>
          <p:cNvSpPr txBox="1"/>
          <p:nvPr/>
        </p:nvSpPr>
        <p:spPr>
          <a:xfrm>
            <a:off x="13049402" y="4143146"/>
            <a:ext cx="3639312" cy="2827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Hotéis ruins.</a:t>
            </a:r>
            <a:pPr algn="l" indent="0" marL="0">
              <a:lnSpc>
                <a:spcPts val="3113"/>
              </a:lnSpc>
              <a:buNone/>
            </a:pPr>
            <a:endParaRPr lang="en-US" sz="1875" dirty="0"/>
          </a:p>
          <a:p>
            <a:pPr algn="l" indent="0" marL="0">
              <a:lnSpc>
                <a:spcPts val="31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Os primeiros cachês.</a:t>
            </a:r>
            <a:pPr algn="l" indent="0" marL="0">
              <a:lnSpc>
                <a:spcPts val="3113"/>
              </a:lnSpc>
              <a:buNone/>
            </a:pPr>
            <a:endParaRPr lang="en-US" sz="1875" dirty="0"/>
          </a:p>
          <a:p>
            <a:pPr algn="l" indent="0" marL="0">
              <a:lnSpc>
                <a:spcPts val="31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estrada.</a:t>
            </a:r>
            <a:pPr algn="l" indent="0" marL="0">
              <a:lnSpc>
                <a:spcPts val="3113"/>
              </a:lnSpc>
              <a:buNone/>
            </a:pPr>
            <a:endParaRPr lang="en-US" sz="1875" dirty="0"/>
          </a:p>
          <a:p>
            <a:pPr algn="l" indent="0" marL="0">
              <a:lnSpc>
                <a:spcPts val="31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Gugu.</a:t>
            </a:r>
            <a:pPr algn="l" indent="0" marL="0">
              <a:lnSpc>
                <a:spcPts val="3113"/>
              </a:lnSpc>
              <a:buNone/>
            </a:pPr>
            <a:endParaRPr lang="en-US" sz="1875" dirty="0"/>
          </a:p>
          <a:p>
            <a:pPr algn="l" indent="0" marL="0">
              <a:lnSpc>
                <a:spcPts val="31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Tom.</a:t>
            </a:r>
            <a:pPr algn="l" indent="0" marL="0">
              <a:lnSpc>
                <a:spcPts val="3113"/>
              </a:lnSpc>
              <a:buNone/>
            </a:pPr>
            <a:endParaRPr lang="en-US" sz="1875" dirty="0"/>
          </a:p>
          <a:p>
            <a:pPr algn="l" indent="0" marL="0">
              <a:lnSpc>
                <a:spcPts val="31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Faustão.</a:t>
            </a:r>
            <a:pPr algn="l" indent="0" marL="0">
              <a:lnSpc>
                <a:spcPts val="3113"/>
              </a:lnSpc>
              <a:buNone/>
            </a:pPr>
            <a:endParaRPr lang="en-US" sz="1875" dirty="0"/>
          </a:p>
          <a:p>
            <a:pPr algn="l" indent="0" marL="0">
              <a:lnSpc>
                <a:spcPts val="31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 Whindersson.</a:t>
            </a:r>
            <a:endParaRPr lang="en-US" sz="1875" dirty="0"/>
          </a:p>
        </p:txBody>
      </p:sp>
      <p:sp>
        <p:nvSpPr>
          <p:cNvPr id="33" name="Text 28"/>
          <p:cNvSpPr txBox="1"/>
          <p:nvPr/>
        </p:nvSpPr>
        <p:spPr>
          <a:xfrm>
            <a:off x="1600200" y="8382305"/>
            <a:ext cx="103254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650" b="1" spc="396" kern="0" dirty="0">
                <a:solidFill>
                  <a:srgbClr val="D9564A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Regras fixas</a:t>
            </a:r>
            <a:endParaRPr lang="en-US" sz="1650" dirty="0"/>
          </a:p>
        </p:txBody>
      </p:sp>
      <p:sp>
        <p:nvSpPr>
          <p:cNvPr id="34" name="Text 29"/>
          <p:cNvSpPr txBox="1"/>
          <p:nvPr/>
        </p:nvSpPr>
        <p:spPr>
          <a:xfrm>
            <a:off x="1600200" y="8762695"/>
            <a:ext cx="10325405" cy="107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3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Nada inventado — nem data, nem fala, nem prêmio, nem número, nem amizade. Imagem de acervo entra com crédito. Recriação entra sinalizada como </a:t>
            </a:r>
            <a:pPr algn="l" indent="0" marL="0">
              <a:lnSpc>
                <a:spcPts val="2813"/>
              </a:lnSpc>
              <a:buNone/>
            </a:pPr>
            <a:r>
              <a:rPr lang="en-US" sz="1875" dirty="0">
                <a:solidFill>
                  <a:srgbClr val="F2E8D5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“RECRIAÇÃO ARTÍSTICA”</a:t>
            </a:r>
            <a:pPr algn="l" indent="0" marL="0">
              <a:lnSpc>
                <a:spcPts val="2813"/>
              </a:lnSpc>
              <a:buNone/>
            </a:pPr>
            <a:r>
              <a:rPr lang="en-US" sz="1875" dirty="0">
                <a:solidFill>
                  <a:srgbClr val="B8AC98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O rosto real dele nunca é alterado.</a:t>
            </a:r>
            <a:endParaRPr lang="en-US" sz="1875" dirty="0"/>
          </a:p>
        </p:txBody>
      </p:sp>
      <p:sp>
        <p:nvSpPr>
          <p:cNvPr id="35" name="Text 30"/>
          <p:cNvSpPr txBox="1"/>
          <p:nvPr/>
        </p:nvSpPr>
        <p:spPr>
          <a:xfrm>
            <a:off x="12668098" y="8115300"/>
            <a:ext cx="4401007" cy="9912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88"/>
              </a:lnSpc>
              <a:buNone/>
            </a:pPr>
            <a:r>
              <a:rPr lang="en-US" sz="1725" dirty="0">
                <a:solidFill>
                  <a:srgbClr val="8B6F47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 entrevista documental é o próximo passo do projeto — e a única fonte para as cabines que ainda estão em aberto.</a:t>
            </a:r>
            <a:endParaRPr lang="en-US" sz="17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A07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034ed129dffec9da587e12110d084735.jpg">    </p:cNvPr>
          <p:cNvPicPr>
            <a:picLocks noChangeAspect="1"/>
          </p:cNvPicPr>
          <p:nvPr/>
        </p:nvPicPr>
        <p:blipFill>
          <a:blip r:embed="rId1">
            <a:alphaModFix amt="50000"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gen-dedup-333780cb15c91ff2611e2fdac24c3330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gen-dedup-0e8f350ca09938026ad9d0a6ccd06205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gen-dedup-70d7a79ad801674165df15f08d814e91.png">    </p:cNvPr>
          <p:cNvPicPr>
            <a:picLocks noChangeAspect="1"/>
          </p:cNvPicPr>
          <p:nvPr/>
        </p:nvPicPr>
        <p:blipFill>
          <a:blip r:embed="rId4">
            <a:alphaModFix amt="55000"/>
          </a:blip>
          <a:srcRect l="0" r="0" t="0" b="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04695" y="2553005"/>
            <a:ext cx="14478610" cy="21817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7800" spc="-117" kern="0" dirty="0">
                <a:solidFill>
                  <a:srgbClr val="F2E8D5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Isto não é um show sobre o passado.</a:t>
            </a:r>
            <a:endParaRPr lang="en-US" sz="7800" dirty="0"/>
          </a:p>
        </p:txBody>
      </p:sp>
      <p:sp>
        <p:nvSpPr>
          <p:cNvPr id="7" name="Text 1"/>
          <p:cNvSpPr txBox="1"/>
          <p:nvPr/>
        </p:nvSpPr>
        <p:spPr>
          <a:xfrm>
            <a:off x="761695" y="4941418"/>
            <a:ext cx="16764610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300" spc="-139" kern="0" dirty="0">
                <a:solidFill>
                  <a:srgbClr val="E9B949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É um show sobre continuar.</a:t>
            </a:r>
            <a:endParaRPr lang="en-US" sz="9300" dirty="0"/>
          </a:p>
        </p:txBody>
      </p:sp>
      <p:pic>
        <p:nvPicPr>
          <p:cNvPr id="8" name="Image 4" descr="gen-dedup-fdb6794dd87bd98993c66a7ede5d9966.png">    </p:cNvPr>
          <p:cNvPicPr>
            <a:picLocks noChangeAspect="1"/>
          </p:cNvPicPr>
          <p:nvPr/>
        </p:nvPicPr>
        <p:blipFill>
          <a:blip r:embed="rId5"/>
          <a:srcRect l="0" r="0" t="-400" b="-400"/>
          <a:stretch/>
        </p:blipFill>
        <p:spPr>
          <a:xfrm>
            <a:off x="7715707" y="6515100"/>
            <a:ext cx="2857500" cy="19202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3429000" y="7048195"/>
            <a:ext cx="11430000" cy="6382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4200" b="1" spc="1176" kern="0" dirty="0">
                <a:solidFill>
                  <a:srgbClr val="F2E8D5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TIRULLIPA — 30 VOLTAS</a:t>
            </a:r>
            <a:endParaRPr lang="en-US" sz="4200" dirty="0"/>
          </a:p>
        </p:txBody>
      </p:sp>
      <p:sp>
        <p:nvSpPr>
          <p:cNvPr id="10" name="Text 3"/>
          <p:cNvSpPr txBox="1"/>
          <p:nvPr/>
        </p:nvSpPr>
        <p:spPr>
          <a:xfrm>
            <a:off x="3429000" y="7858354"/>
            <a:ext cx="11430000" cy="5239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300" spc="-49" kern="0" dirty="0">
                <a:solidFill>
                  <a:srgbClr val="B8AC98"/>
                </a:solidFill>
                <a:latin typeface="Abril Fatface" pitchFamily="34" charset="0"/>
                <a:ea typeface="Abril Fatface" pitchFamily="34" charset="-122"/>
                <a:cs typeface="Abril Fatface" pitchFamily="34" charset="-120"/>
              </a:rPr>
              <a:t>“A vida é uma roda-gigante.”</a:t>
            </a:r>
            <a:endParaRPr lang="en-US" sz="3300" dirty="0"/>
          </a:p>
        </p:txBody>
      </p:sp>
      <p:sp>
        <p:nvSpPr>
          <p:cNvPr id="11" name="Text 4"/>
          <p:cNvSpPr txBox="1"/>
          <p:nvPr/>
        </p:nvSpPr>
        <p:spPr>
          <a:xfrm>
            <a:off x="3429000" y="8839505"/>
            <a:ext cx="11430000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8B6F47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30 anos. 30 histórias. Uma vida inteira sem parar de rir.</a:t>
            </a:r>
            <a:endParaRPr lang="en-US" sz="2100" dirty="0"/>
          </a:p>
        </p:txBody>
      </p:sp>
      <p:sp>
        <p:nvSpPr>
          <p:cNvPr id="12" name="Text 5"/>
          <p:cNvSpPr txBox="1"/>
          <p:nvPr/>
        </p:nvSpPr>
        <p:spPr>
          <a:xfrm>
            <a:off x="1238098" y="9620402"/>
            <a:ext cx="158118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75" b="1" spc="315" kern="0" dirty="0">
                <a:solidFill>
                  <a:srgbClr val="5A554F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1996 – 2026 · documento de trabalho · imagem de fundo: recriação artística</a:t>
            </a:r>
            <a:endParaRPr lang="en-US" sz="1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2026-08-29T20:14:36Z</dcterms:created>
  <dcterms:modified xsi:type="dcterms:W3CDTF">2026-08-29T20:14:36Z</dcterms:modified>
</cp:coreProperties>
</file>